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9"/>
  </p:notesMasterIdLst>
  <p:sldIdLst>
    <p:sldId id="256" r:id="rId2"/>
    <p:sldId id="257" r:id="rId3"/>
    <p:sldId id="258" r:id="rId4"/>
    <p:sldId id="259" r:id="rId5"/>
    <p:sldId id="263" r:id="rId6"/>
    <p:sldId id="264" r:id="rId7"/>
    <p:sldId id="260" r:id="rId8"/>
    <p:sldId id="261" r:id="rId9"/>
    <p:sldId id="262"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490" y="8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C93713-6755-4E24-8795-425C727A8217}" type="datetimeFigureOut">
              <a:rPr lang="en-US" smtClean="0"/>
              <a:t>8/24/2020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336C44-6D85-4127-854A-CED1E5C113AC}" type="slidenum">
              <a:rPr lang="en-US" smtClean="0"/>
              <a:t>‹#›</a:t>
            </a:fld>
            <a:endParaRPr lang="en-US"/>
          </a:p>
        </p:txBody>
      </p:sp>
    </p:spTree>
    <p:extLst>
      <p:ext uri="{BB962C8B-B14F-4D97-AF65-F5344CB8AC3E}">
        <p14:creationId xmlns:p14="http://schemas.microsoft.com/office/powerpoint/2010/main" val="1897539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336C44-6D85-4127-854A-CED1E5C113AC}" type="slidenum">
              <a:rPr lang="en-US" smtClean="0"/>
              <a:t>10</a:t>
            </a:fld>
            <a:endParaRPr lang="en-US"/>
          </a:p>
        </p:txBody>
      </p:sp>
    </p:spTree>
    <p:extLst>
      <p:ext uri="{BB962C8B-B14F-4D97-AF65-F5344CB8AC3E}">
        <p14:creationId xmlns:p14="http://schemas.microsoft.com/office/powerpoint/2010/main" val="3872057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336C44-6D85-4127-854A-CED1E5C113AC}" type="slidenum">
              <a:rPr lang="en-US" smtClean="0"/>
              <a:t>15</a:t>
            </a:fld>
            <a:endParaRPr lang="en-US"/>
          </a:p>
        </p:txBody>
      </p:sp>
    </p:spTree>
    <p:extLst>
      <p:ext uri="{BB962C8B-B14F-4D97-AF65-F5344CB8AC3E}">
        <p14:creationId xmlns:p14="http://schemas.microsoft.com/office/powerpoint/2010/main" val="33054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336C44-6D85-4127-854A-CED1E5C113AC}" type="slidenum">
              <a:rPr lang="en-US" smtClean="0"/>
              <a:t>16</a:t>
            </a:fld>
            <a:endParaRPr lang="en-US"/>
          </a:p>
        </p:txBody>
      </p:sp>
    </p:spTree>
    <p:extLst>
      <p:ext uri="{BB962C8B-B14F-4D97-AF65-F5344CB8AC3E}">
        <p14:creationId xmlns:p14="http://schemas.microsoft.com/office/powerpoint/2010/main" val="900392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336C44-6D85-4127-854A-CED1E5C113AC}" type="slidenum">
              <a:rPr lang="en-US" smtClean="0"/>
              <a:t>17</a:t>
            </a:fld>
            <a:endParaRPr lang="en-US"/>
          </a:p>
        </p:txBody>
      </p:sp>
    </p:spTree>
    <p:extLst>
      <p:ext uri="{BB962C8B-B14F-4D97-AF65-F5344CB8AC3E}">
        <p14:creationId xmlns:p14="http://schemas.microsoft.com/office/powerpoint/2010/main" val="2261884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8/24/2020</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02236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8/24/2020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93876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8/24/2020</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66748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8/24/2020</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55921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8/24/2020</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05796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8/24/2020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15681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8/24/2020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42327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8/24/2020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23864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8/24/2020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56420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8/24/2020</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350378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8/24/2020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43923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8/24/2020</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4744435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37" r:id="rId6"/>
    <p:sldLayoutId id="2147483733" r:id="rId7"/>
    <p:sldLayoutId id="2147483734" r:id="rId8"/>
    <p:sldLayoutId id="2147483735" r:id="rId9"/>
    <p:sldLayoutId id="2147483736" r:id="rId10"/>
    <p:sldLayoutId id="2147483738" r:id="rId11"/>
  </p:sldLayoutIdLst>
  <p:hf sldNum="0" hdr="0" ftr="0" dt="0"/>
  <p:txStyles>
    <p:titleStyle>
      <a:lvl1pPr algn="l" defTabSz="457200" rtl="0" eaLnBrk="1" latinLnBrk="0" hangingPunct="1">
        <a:lnSpc>
          <a:spcPct val="100000"/>
        </a:lnSpc>
        <a:spcBef>
          <a:spcPct val="0"/>
        </a:spcBef>
        <a:buNone/>
        <a:defRPr sz="26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B4480E-B7FF-4481-890E-043A69AE6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140D5F1-A652-4B50-92D5-64050C0D323C}"/>
              </a:ext>
            </a:extLst>
          </p:cNvPr>
          <p:cNvPicPr>
            <a:picLocks noChangeAspect="1"/>
          </p:cNvPicPr>
          <p:nvPr/>
        </p:nvPicPr>
        <p:blipFill rotWithShape="1">
          <a:blip r:embed="rId2"/>
          <a:srcRect/>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64C13BAB-7C00-4D21-A857-E3D41C0A2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tx1">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22C818ED-8AE7-4F62-A257-F746006636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659" y="455955"/>
            <a:ext cx="3703320" cy="94997"/>
          </a:xfrm>
          <a:prstGeom prst="rect">
            <a:avLst/>
          </a:prstGeom>
          <a:solidFill>
            <a:srgbClr val="E729CF">
              <a:alpha val="40000"/>
            </a:srgb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1F1FF39A-AC3C-4066-9D4C-519AA2281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068" y="601201"/>
            <a:ext cx="3702134" cy="5791132"/>
          </a:xfrm>
          <a:prstGeom prst="rect">
            <a:avLst/>
          </a:prstGeom>
          <a:solidFill>
            <a:schemeClr val="tx1">
              <a:alpha val="50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FDB4AB29-9860-462E-B579-181B5532A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068" y="601201"/>
            <a:ext cx="3702134" cy="5791132"/>
          </a:xfrm>
          <a:prstGeom prst="rect">
            <a:avLst/>
          </a:prstGeom>
          <a:solidFill>
            <a:srgbClr val="E729CF">
              <a:alpha val="40000"/>
            </a:srgb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CD0404D-8889-42ED-B045-633ED4C97A12}"/>
              </a:ext>
            </a:extLst>
          </p:cNvPr>
          <p:cNvSpPr>
            <a:spLocks noGrp="1"/>
          </p:cNvSpPr>
          <p:nvPr>
            <p:ph type="ctrTitle"/>
          </p:nvPr>
        </p:nvSpPr>
        <p:spPr>
          <a:xfrm>
            <a:off x="584200" y="241956"/>
            <a:ext cx="3412067" cy="3478384"/>
          </a:xfrm>
        </p:spPr>
        <p:txBody>
          <a:bodyPr>
            <a:normAutofit/>
          </a:bodyPr>
          <a:lstStyle/>
          <a:p>
            <a:r>
              <a:rPr lang="en-US" sz="3200" b="1" dirty="0">
                <a:solidFill>
                  <a:srgbClr val="FFFFFF"/>
                </a:solidFill>
              </a:rPr>
              <a:t>DATA MODELS – Chapter 2</a:t>
            </a:r>
          </a:p>
        </p:txBody>
      </p:sp>
      <p:sp>
        <p:nvSpPr>
          <p:cNvPr id="3" name="Subtitle 2">
            <a:extLst>
              <a:ext uri="{FF2B5EF4-FFF2-40B4-BE49-F238E27FC236}">
                <a16:creationId xmlns:a16="http://schemas.microsoft.com/office/drawing/2014/main" id="{9EB4BD63-544E-4DBF-A3F3-8A867B7B387E}"/>
              </a:ext>
            </a:extLst>
          </p:cNvPr>
          <p:cNvSpPr>
            <a:spLocks noGrp="1"/>
          </p:cNvSpPr>
          <p:nvPr>
            <p:ph type="subTitle" idx="1"/>
          </p:nvPr>
        </p:nvSpPr>
        <p:spPr>
          <a:xfrm>
            <a:off x="583101" y="4176285"/>
            <a:ext cx="3412067" cy="1715468"/>
          </a:xfrm>
        </p:spPr>
        <p:txBody>
          <a:bodyPr>
            <a:normAutofit/>
          </a:bodyPr>
          <a:lstStyle/>
          <a:p>
            <a:r>
              <a:rPr lang="en-US" b="1" dirty="0">
                <a:solidFill>
                  <a:srgbClr val="FFFFFF"/>
                </a:solidFill>
                <a:latin typeface="Aparajita" panose="020B0502040204020203" pitchFamily="18" charset="0"/>
                <a:cs typeface="Aparajita" panose="020B0502040204020203" pitchFamily="18" charset="0"/>
              </a:rPr>
              <a:t>Source:-</a:t>
            </a:r>
          </a:p>
          <a:p>
            <a:r>
              <a:rPr lang="en-US" b="1" dirty="0">
                <a:solidFill>
                  <a:srgbClr val="FFFFFF"/>
                </a:solidFill>
                <a:latin typeface="Aparajita" panose="020B0502040204020203" pitchFamily="18" charset="0"/>
                <a:cs typeface="Aparajita" panose="020B0502040204020203" pitchFamily="18" charset="0"/>
              </a:rPr>
              <a:t>Database Systems: Design, Implementation, and Management, Eighth Edition </a:t>
            </a:r>
          </a:p>
          <a:p>
            <a:r>
              <a:rPr lang="en-US" b="1" dirty="0">
                <a:solidFill>
                  <a:srgbClr val="FFFFFF"/>
                </a:solidFill>
                <a:latin typeface="Aparajita" panose="020B0502040204020203" pitchFamily="18" charset="0"/>
                <a:cs typeface="Aparajita" panose="020B0502040204020203" pitchFamily="18" charset="0"/>
              </a:rPr>
              <a:t>by Peter Rob and Carlos Coronel</a:t>
            </a:r>
          </a:p>
        </p:txBody>
      </p:sp>
    </p:spTree>
    <p:extLst>
      <p:ext uri="{BB962C8B-B14F-4D97-AF65-F5344CB8AC3E}">
        <p14:creationId xmlns:p14="http://schemas.microsoft.com/office/powerpoint/2010/main" val="3816040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D76C3-2660-4726-9826-0962348E6E2E}"/>
              </a:ext>
            </a:extLst>
          </p:cNvPr>
          <p:cNvSpPr>
            <a:spLocks noGrp="1"/>
          </p:cNvSpPr>
          <p:nvPr>
            <p:ph type="title"/>
          </p:nvPr>
        </p:nvSpPr>
        <p:spPr>
          <a:xfrm>
            <a:off x="477498" y="570476"/>
            <a:ext cx="11029616" cy="551607"/>
          </a:xfrm>
        </p:spPr>
        <p:txBody>
          <a:bodyPr/>
          <a:lstStyle/>
          <a:p>
            <a:r>
              <a:rPr lang="en-US" dirty="0"/>
              <a:t>DEGREES OF DATA ABSTRACTION</a:t>
            </a:r>
          </a:p>
        </p:txBody>
      </p:sp>
      <p:sp>
        <p:nvSpPr>
          <p:cNvPr id="3" name="Content Placeholder 2">
            <a:extLst>
              <a:ext uri="{FF2B5EF4-FFF2-40B4-BE49-F238E27FC236}">
                <a16:creationId xmlns:a16="http://schemas.microsoft.com/office/drawing/2014/main" id="{F76DC150-40A1-49F2-B4FF-995D61191D69}"/>
              </a:ext>
            </a:extLst>
          </p:cNvPr>
          <p:cNvSpPr>
            <a:spLocks noGrp="1"/>
          </p:cNvSpPr>
          <p:nvPr>
            <p:ph idx="1"/>
          </p:nvPr>
        </p:nvSpPr>
        <p:spPr>
          <a:xfrm>
            <a:off x="161887" y="1082714"/>
            <a:ext cx="5740923" cy="4692572"/>
          </a:xfrm>
        </p:spPr>
        <p:txBody>
          <a:bodyPr>
            <a:normAutofit/>
          </a:bodyPr>
          <a:lstStyle/>
          <a:p>
            <a:pPr algn="just"/>
            <a:r>
              <a:rPr lang="en-US" sz="2000" dirty="0"/>
              <a:t>EXTERNAL MODEL</a:t>
            </a:r>
          </a:p>
          <a:p>
            <a:pPr marL="0" indent="0" algn="just">
              <a:buNone/>
            </a:pPr>
            <a:endParaRPr lang="en-US" sz="2000" dirty="0"/>
          </a:p>
          <a:p>
            <a:pPr algn="just"/>
            <a:r>
              <a:rPr lang="en-US" sz="2000" dirty="0"/>
              <a:t>CONCEPTUAL MODEL </a:t>
            </a:r>
          </a:p>
          <a:p>
            <a:pPr marL="0" indent="0" algn="just">
              <a:buNone/>
            </a:pPr>
            <a:endParaRPr lang="en-US" sz="2000" dirty="0"/>
          </a:p>
          <a:p>
            <a:pPr algn="just"/>
            <a:r>
              <a:rPr lang="en-US" sz="2000" dirty="0"/>
              <a:t>INTERNAL MODEL </a:t>
            </a:r>
          </a:p>
          <a:p>
            <a:pPr marL="0" indent="0" algn="just">
              <a:buNone/>
            </a:pPr>
            <a:endParaRPr lang="en-US" sz="2000" dirty="0"/>
          </a:p>
          <a:p>
            <a:pPr algn="just"/>
            <a:r>
              <a:rPr lang="en-US" sz="2000" dirty="0"/>
              <a:t>PHYSICAL MODEL</a:t>
            </a:r>
          </a:p>
        </p:txBody>
      </p:sp>
      <p:sp>
        <p:nvSpPr>
          <p:cNvPr id="5" name="Footer Placeholder 4">
            <a:extLst>
              <a:ext uri="{FF2B5EF4-FFF2-40B4-BE49-F238E27FC236}">
                <a16:creationId xmlns:a16="http://schemas.microsoft.com/office/drawing/2014/main" id="{6B097004-8282-4F9C-9BA7-447C943644CD}"/>
              </a:ext>
            </a:extLst>
          </p:cNvPr>
          <p:cNvSpPr txBox="1">
            <a:spLocks/>
          </p:cNvSpPr>
          <p:nvPr/>
        </p:nvSpPr>
        <p:spPr>
          <a:xfrm>
            <a:off x="20422" y="87744"/>
            <a:ext cx="12171578" cy="235502"/>
          </a:xfrm>
          <a:prstGeom prst="rect">
            <a:avLst/>
          </a:prstGeom>
          <a:solidFill>
            <a:schemeClr val="accent1">
              <a:lumMod val="40000"/>
              <a:lumOff val="60000"/>
            </a:schemeClr>
          </a:solidFill>
        </p:spPr>
        <p:txBody>
          <a:bodyPr vert="horz" lIns="91440" tIns="45720" rIns="91440" bIns="45720" rtlCol="0" anchor="ctr"/>
          <a:lstStyle>
            <a:defPPr>
              <a:defRPr lang="en-US"/>
            </a:defPPr>
            <a:lvl1pPr marL="0" algn="l" defTabSz="457200" rtl="0" eaLnBrk="1" latinLnBrk="0" hangingPunct="1">
              <a:defRPr sz="1200" kern="1200" baseline="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b="1" dirty="0">
                <a:solidFill>
                  <a:schemeClr val="tx1"/>
                </a:solidFill>
                <a:latin typeface="Garamond" panose="02020404030301010803" pitchFamily="18" charset="0"/>
                <a:cs typeface="Cavolini" panose="020B0502040204020203" pitchFamily="66" charset="0"/>
              </a:rPr>
              <a:t>DATA MODELS</a:t>
            </a:r>
          </a:p>
        </p:txBody>
      </p:sp>
      <p:sp>
        <p:nvSpPr>
          <p:cNvPr id="7" name="TextBox 6">
            <a:extLst>
              <a:ext uri="{FF2B5EF4-FFF2-40B4-BE49-F238E27FC236}">
                <a16:creationId xmlns:a16="http://schemas.microsoft.com/office/drawing/2014/main" id="{F43137F4-6B1E-481F-A25B-CE2628378773}"/>
              </a:ext>
            </a:extLst>
          </p:cNvPr>
          <p:cNvSpPr txBox="1"/>
          <p:nvPr/>
        </p:nvSpPr>
        <p:spPr>
          <a:xfrm>
            <a:off x="-746389" y="6287524"/>
            <a:ext cx="6094428" cy="430887"/>
          </a:xfrm>
          <a:prstGeom prst="rect">
            <a:avLst/>
          </a:prstGeom>
          <a:noFill/>
        </p:spPr>
        <p:txBody>
          <a:bodyPr wrap="square">
            <a:spAutoFit/>
          </a:bodyPr>
          <a:lstStyle/>
          <a:p>
            <a:pPr algn="ctr"/>
            <a:r>
              <a:rPr lang="en-US" sz="1100" b="1" dirty="0">
                <a:latin typeface="Garamond" panose="02020404030301010803" pitchFamily="18" charset="0"/>
                <a:cs typeface="Cavolini" panose="020B0502040204020203" pitchFamily="66" charset="0"/>
              </a:rPr>
              <a:t>Sudha </a:t>
            </a:r>
            <a:r>
              <a:rPr lang="en-US" sz="1100" b="1" dirty="0" err="1">
                <a:latin typeface="Garamond" panose="02020404030301010803" pitchFamily="18" charset="0"/>
                <a:cs typeface="Cavolini" panose="020B0502040204020203" pitchFamily="66" charset="0"/>
              </a:rPr>
              <a:t>Bhagavatheeswaran</a:t>
            </a:r>
            <a:r>
              <a:rPr lang="en-US" sz="1100" b="1" dirty="0">
                <a:latin typeface="Garamond" panose="02020404030301010803" pitchFamily="18" charset="0"/>
                <a:cs typeface="Cavolini" panose="020B0502040204020203" pitchFamily="66" charset="0"/>
              </a:rPr>
              <a:t>, Department of Information Technology,</a:t>
            </a:r>
          </a:p>
          <a:p>
            <a:pPr algn="ctr"/>
            <a:r>
              <a:rPr lang="en-US" sz="1100" b="1" dirty="0">
                <a:latin typeface="Garamond" panose="02020404030301010803" pitchFamily="18" charset="0"/>
                <a:cs typeface="Cavolini" panose="020B0502040204020203" pitchFamily="66" charset="0"/>
              </a:rPr>
              <a:t>SIES College of Arts, Science &amp; Commerce (Autonomous)</a:t>
            </a:r>
          </a:p>
        </p:txBody>
      </p:sp>
      <p:pic>
        <p:nvPicPr>
          <p:cNvPr id="6" name="Picture 5">
            <a:extLst>
              <a:ext uri="{FF2B5EF4-FFF2-40B4-BE49-F238E27FC236}">
                <a16:creationId xmlns:a16="http://schemas.microsoft.com/office/drawing/2014/main" id="{333D59A6-8925-41CF-8007-E9CF7403B620}"/>
              </a:ext>
            </a:extLst>
          </p:cNvPr>
          <p:cNvPicPr>
            <a:picLocks noChangeAspect="1"/>
          </p:cNvPicPr>
          <p:nvPr/>
        </p:nvPicPr>
        <p:blipFill>
          <a:blip r:embed="rId3"/>
          <a:stretch>
            <a:fillRect/>
          </a:stretch>
        </p:blipFill>
        <p:spPr>
          <a:xfrm>
            <a:off x="3235548" y="1162723"/>
            <a:ext cx="4401124" cy="2511467"/>
          </a:xfrm>
          <a:prstGeom prst="rect">
            <a:avLst/>
          </a:prstGeom>
        </p:spPr>
      </p:pic>
      <p:pic>
        <p:nvPicPr>
          <p:cNvPr id="4" name="Picture 3">
            <a:extLst>
              <a:ext uri="{FF2B5EF4-FFF2-40B4-BE49-F238E27FC236}">
                <a16:creationId xmlns:a16="http://schemas.microsoft.com/office/drawing/2014/main" id="{AAEF091A-B66F-44A2-A3D3-2AE16E7682FD}"/>
              </a:ext>
            </a:extLst>
          </p:cNvPr>
          <p:cNvPicPr>
            <a:picLocks noChangeAspect="1"/>
          </p:cNvPicPr>
          <p:nvPr/>
        </p:nvPicPr>
        <p:blipFill>
          <a:blip r:embed="rId4"/>
          <a:stretch>
            <a:fillRect/>
          </a:stretch>
        </p:blipFill>
        <p:spPr>
          <a:xfrm>
            <a:off x="7230125" y="452494"/>
            <a:ext cx="4823744" cy="6297442"/>
          </a:xfrm>
          <a:prstGeom prst="rect">
            <a:avLst/>
          </a:prstGeom>
        </p:spPr>
      </p:pic>
    </p:spTree>
    <p:extLst>
      <p:ext uri="{BB962C8B-B14F-4D97-AF65-F5344CB8AC3E}">
        <p14:creationId xmlns:p14="http://schemas.microsoft.com/office/powerpoint/2010/main" val="3029604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D76C3-2660-4726-9826-0962348E6E2E}"/>
              </a:ext>
            </a:extLst>
          </p:cNvPr>
          <p:cNvSpPr>
            <a:spLocks noGrp="1"/>
          </p:cNvSpPr>
          <p:nvPr>
            <p:ph type="title"/>
          </p:nvPr>
        </p:nvSpPr>
        <p:spPr>
          <a:xfrm>
            <a:off x="477498" y="570476"/>
            <a:ext cx="11029616" cy="551607"/>
          </a:xfrm>
        </p:spPr>
        <p:txBody>
          <a:bodyPr/>
          <a:lstStyle/>
          <a:p>
            <a:r>
              <a:rPr lang="en-US" dirty="0"/>
              <a:t>EXTERNAL MODEL</a:t>
            </a:r>
          </a:p>
        </p:txBody>
      </p:sp>
      <p:sp>
        <p:nvSpPr>
          <p:cNvPr id="3" name="Content Placeholder 2">
            <a:extLst>
              <a:ext uri="{FF2B5EF4-FFF2-40B4-BE49-F238E27FC236}">
                <a16:creationId xmlns:a16="http://schemas.microsoft.com/office/drawing/2014/main" id="{F76DC150-40A1-49F2-B4FF-995D61191D69}"/>
              </a:ext>
            </a:extLst>
          </p:cNvPr>
          <p:cNvSpPr>
            <a:spLocks noGrp="1"/>
          </p:cNvSpPr>
          <p:nvPr>
            <p:ph idx="1"/>
          </p:nvPr>
        </p:nvSpPr>
        <p:spPr>
          <a:xfrm>
            <a:off x="341311" y="1588884"/>
            <a:ext cx="3096303" cy="4199238"/>
          </a:xfrm>
        </p:spPr>
        <p:txBody>
          <a:bodyPr>
            <a:normAutofit/>
          </a:bodyPr>
          <a:lstStyle/>
          <a:p>
            <a:pPr algn="just"/>
            <a:r>
              <a:rPr lang="en-US" dirty="0"/>
              <a:t>The external model is the end users’ view of the data environment. </a:t>
            </a:r>
          </a:p>
          <a:p>
            <a:pPr algn="just"/>
            <a:r>
              <a:rPr lang="en-US" dirty="0"/>
              <a:t>The term end users refers to people who use the application programs to manipulate the data and generate information.</a:t>
            </a:r>
          </a:p>
          <a:p>
            <a:pPr algn="just"/>
            <a:r>
              <a:rPr lang="en-US" dirty="0"/>
              <a:t> A specific representation of an external view is known as an external schema</a:t>
            </a:r>
          </a:p>
        </p:txBody>
      </p:sp>
      <p:sp>
        <p:nvSpPr>
          <p:cNvPr id="5" name="Footer Placeholder 4">
            <a:extLst>
              <a:ext uri="{FF2B5EF4-FFF2-40B4-BE49-F238E27FC236}">
                <a16:creationId xmlns:a16="http://schemas.microsoft.com/office/drawing/2014/main" id="{6B097004-8282-4F9C-9BA7-447C943644CD}"/>
              </a:ext>
            </a:extLst>
          </p:cNvPr>
          <p:cNvSpPr txBox="1">
            <a:spLocks/>
          </p:cNvSpPr>
          <p:nvPr/>
        </p:nvSpPr>
        <p:spPr>
          <a:xfrm>
            <a:off x="20422" y="87744"/>
            <a:ext cx="12171578" cy="235502"/>
          </a:xfrm>
          <a:prstGeom prst="rect">
            <a:avLst/>
          </a:prstGeom>
          <a:solidFill>
            <a:schemeClr val="accent1">
              <a:lumMod val="40000"/>
              <a:lumOff val="60000"/>
            </a:schemeClr>
          </a:solidFill>
        </p:spPr>
        <p:txBody>
          <a:bodyPr vert="horz" lIns="91440" tIns="45720" rIns="91440" bIns="45720" rtlCol="0" anchor="ctr"/>
          <a:lstStyle>
            <a:defPPr>
              <a:defRPr lang="en-US"/>
            </a:defPPr>
            <a:lvl1pPr marL="0" algn="l" defTabSz="457200" rtl="0" eaLnBrk="1" latinLnBrk="0" hangingPunct="1">
              <a:defRPr sz="1200" kern="1200" baseline="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b="1" dirty="0">
                <a:solidFill>
                  <a:schemeClr val="tx1"/>
                </a:solidFill>
                <a:latin typeface="Garamond" panose="02020404030301010803" pitchFamily="18" charset="0"/>
                <a:cs typeface="Cavolini" panose="020B0502040204020203" pitchFamily="66" charset="0"/>
              </a:rPr>
              <a:t>DATA MODELS</a:t>
            </a:r>
          </a:p>
        </p:txBody>
      </p:sp>
      <p:sp>
        <p:nvSpPr>
          <p:cNvPr id="7" name="TextBox 6">
            <a:extLst>
              <a:ext uri="{FF2B5EF4-FFF2-40B4-BE49-F238E27FC236}">
                <a16:creationId xmlns:a16="http://schemas.microsoft.com/office/drawing/2014/main" id="{F43137F4-6B1E-481F-A25B-CE2628378773}"/>
              </a:ext>
            </a:extLst>
          </p:cNvPr>
          <p:cNvSpPr txBox="1"/>
          <p:nvPr/>
        </p:nvSpPr>
        <p:spPr>
          <a:xfrm>
            <a:off x="6936456" y="6351690"/>
            <a:ext cx="6094428" cy="430887"/>
          </a:xfrm>
          <a:prstGeom prst="rect">
            <a:avLst/>
          </a:prstGeom>
          <a:noFill/>
        </p:spPr>
        <p:txBody>
          <a:bodyPr wrap="square">
            <a:spAutoFit/>
          </a:bodyPr>
          <a:lstStyle/>
          <a:p>
            <a:pPr algn="ctr"/>
            <a:r>
              <a:rPr lang="en-US" sz="1100" b="1" dirty="0">
                <a:latin typeface="Garamond" panose="02020404030301010803" pitchFamily="18" charset="0"/>
                <a:cs typeface="Cavolini" panose="020B0502040204020203" pitchFamily="66" charset="0"/>
              </a:rPr>
              <a:t>Sudha </a:t>
            </a:r>
            <a:r>
              <a:rPr lang="en-US" sz="1100" b="1" dirty="0" err="1">
                <a:latin typeface="Garamond" panose="02020404030301010803" pitchFamily="18" charset="0"/>
                <a:cs typeface="Cavolini" panose="020B0502040204020203" pitchFamily="66" charset="0"/>
              </a:rPr>
              <a:t>Bhagavatheeswaran</a:t>
            </a:r>
            <a:r>
              <a:rPr lang="en-US" sz="1100" b="1" dirty="0">
                <a:latin typeface="Garamond" panose="02020404030301010803" pitchFamily="18" charset="0"/>
                <a:cs typeface="Cavolini" panose="020B0502040204020203" pitchFamily="66" charset="0"/>
              </a:rPr>
              <a:t>, Department of Information Technology,</a:t>
            </a:r>
          </a:p>
          <a:p>
            <a:pPr algn="ctr"/>
            <a:r>
              <a:rPr lang="en-US" sz="1100" b="1" dirty="0">
                <a:latin typeface="Garamond" panose="02020404030301010803" pitchFamily="18" charset="0"/>
                <a:cs typeface="Cavolini" panose="020B0502040204020203" pitchFamily="66" charset="0"/>
              </a:rPr>
              <a:t>SIES College of Arts, Science &amp; Commerce (Autonomous)</a:t>
            </a:r>
          </a:p>
        </p:txBody>
      </p:sp>
      <p:pic>
        <p:nvPicPr>
          <p:cNvPr id="6" name="Picture 5">
            <a:extLst>
              <a:ext uri="{FF2B5EF4-FFF2-40B4-BE49-F238E27FC236}">
                <a16:creationId xmlns:a16="http://schemas.microsoft.com/office/drawing/2014/main" id="{B3A82E08-3E74-4D45-A070-6626EDFEF3C3}"/>
              </a:ext>
            </a:extLst>
          </p:cNvPr>
          <p:cNvPicPr>
            <a:picLocks noChangeAspect="1"/>
          </p:cNvPicPr>
          <p:nvPr/>
        </p:nvPicPr>
        <p:blipFill>
          <a:blip r:embed="rId2"/>
          <a:stretch>
            <a:fillRect/>
          </a:stretch>
        </p:blipFill>
        <p:spPr>
          <a:xfrm>
            <a:off x="3573801" y="1371437"/>
            <a:ext cx="8488498" cy="4718244"/>
          </a:xfrm>
          <a:prstGeom prst="rect">
            <a:avLst/>
          </a:prstGeom>
        </p:spPr>
      </p:pic>
    </p:spTree>
    <p:extLst>
      <p:ext uri="{BB962C8B-B14F-4D97-AF65-F5344CB8AC3E}">
        <p14:creationId xmlns:p14="http://schemas.microsoft.com/office/powerpoint/2010/main" val="648597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D76C3-2660-4726-9826-0962348E6E2E}"/>
              </a:ext>
            </a:extLst>
          </p:cNvPr>
          <p:cNvSpPr>
            <a:spLocks noGrp="1"/>
          </p:cNvSpPr>
          <p:nvPr>
            <p:ph type="title"/>
          </p:nvPr>
        </p:nvSpPr>
        <p:spPr>
          <a:xfrm>
            <a:off x="477498" y="570476"/>
            <a:ext cx="11029616" cy="551607"/>
          </a:xfrm>
        </p:spPr>
        <p:txBody>
          <a:bodyPr/>
          <a:lstStyle/>
          <a:p>
            <a:r>
              <a:rPr lang="en-US" dirty="0"/>
              <a:t>CONCEPTUAL MODEL</a:t>
            </a:r>
          </a:p>
        </p:txBody>
      </p:sp>
      <p:sp>
        <p:nvSpPr>
          <p:cNvPr id="3" name="Content Placeholder 2">
            <a:extLst>
              <a:ext uri="{FF2B5EF4-FFF2-40B4-BE49-F238E27FC236}">
                <a16:creationId xmlns:a16="http://schemas.microsoft.com/office/drawing/2014/main" id="{F76DC150-40A1-49F2-B4FF-995D61191D69}"/>
              </a:ext>
            </a:extLst>
          </p:cNvPr>
          <p:cNvSpPr>
            <a:spLocks noGrp="1"/>
          </p:cNvSpPr>
          <p:nvPr>
            <p:ph idx="1"/>
          </p:nvPr>
        </p:nvSpPr>
        <p:spPr>
          <a:xfrm>
            <a:off x="477498" y="990255"/>
            <a:ext cx="10063675" cy="1654795"/>
          </a:xfrm>
        </p:spPr>
        <p:txBody>
          <a:bodyPr>
            <a:normAutofit/>
          </a:bodyPr>
          <a:lstStyle/>
          <a:p>
            <a:pPr algn="just"/>
            <a:r>
              <a:rPr lang="en-US" sz="1600" dirty="0"/>
              <a:t>CONCEPTUAL MODEL :- (Logical Design) is used to integrate all external views into a single view. </a:t>
            </a:r>
          </a:p>
          <a:p>
            <a:pPr algn="just"/>
            <a:r>
              <a:rPr lang="en-US" sz="1600" dirty="0"/>
              <a:t>The conceptual model represents a global view of the entire database as viewed by the entire organization. Also known as a conceptual schema. </a:t>
            </a:r>
          </a:p>
          <a:p>
            <a:pPr algn="just"/>
            <a:r>
              <a:rPr lang="en-US" sz="1600" dirty="0"/>
              <a:t>The conceptual model is independent of both software and hardware</a:t>
            </a:r>
          </a:p>
        </p:txBody>
      </p:sp>
      <p:sp>
        <p:nvSpPr>
          <p:cNvPr id="5" name="Footer Placeholder 4">
            <a:extLst>
              <a:ext uri="{FF2B5EF4-FFF2-40B4-BE49-F238E27FC236}">
                <a16:creationId xmlns:a16="http://schemas.microsoft.com/office/drawing/2014/main" id="{6B097004-8282-4F9C-9BA7-447C943644CD}"/>
              </a:ext>
            </a:extLst>
          </p:cNvPr>
          <p:cNvSpPr txBox="1">
            <a:spLocks/>
          </p:cNvSpPr>
          <p:nvPr/>
        </p:nvSpPr>
        <p:spPr>
          <a:xfrm>
            <a:off x="20422" y="87744"/>
            <a:ext cx="12171578" cy="235502"/>
          </a:xfrm>
          <a:prstGeom prst="rect">
            <a:avLst/>
          </a:prstGeom>
          <a:solidFill>
            <a:schemeClr val="accent1">
              <a:lumMod val="40000"/>
              <a:lumOff val="60000"/>
            </a:schemeClr>
          </a:solidFill>
        </p:spPr>
        <p:txBody>
          <a:bodyPr vert="horz" lIns="91440" tIns="45720" rIns="91440" bIns="45720" rtlCol="0" anchor="ctr"/>
          <a:lstStyle>
            <a:defPPr>
              <a:defRPr lang="en-US"/>
            </a:defPPr>
            <a:lvl1pPr marL="0" algn="l" defTabSz="457200" rtl="0" eaLnBrk="1" latinLnBrk="0" hangingPunct="1">
              <a:defRPr sz="1200" kern="1200" baseline="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b="1" dirty="0">
                <a:solidFill>
                  <a:schemeClr val="tx1"/>
                </a:solidFill>
                <a:latin typeface="Garamond" panose="02020404030301010803" pitchFamily="18" charset="0"/>
                <a:cs typeface="Cavolini" panose="020B0502040204020203" pitchFamily="66" charset="0"/>
              </a:rPr>
              <a:t>DATA MODELS</a:t>
            </a:r>
          </a:p>
        </p:txBody>
      </p:sp>
      <p:sp>
        <p:nvSpPr>
          <p:cNvPr id="7" name="TextBox 6">
            <a:extLst>
              <a:ext uri="{FF2B5EF4-FFF2-40B4-BE49-F238E27FC236}">
                <a16:creationId xmlns:a16="http://schemas.microsoft.com/office/drawing/2014/main" id="{F43137F4-6B1E-481F-A25B-CE2628378773}"/>
              </a:ext>
            </a:extLst>
          </p:cNvPr>
          <p:cNvSpPr txBox="1"/>
          <p:nvPr/>
        </p:nvSpPr>
        <p:spPr>
          <a:xfrm>
            <a:off x="-585093" y="6427113"/>
            <a:ext cx="6094428" cy="430887"/>
          </a:xfrm>
          <a:prstGeom prst="rect">
            <a:avLst/>
          </a:prstGeom>
          <a:noFill/>
        </p:spPr>
        <p:txBody>
          <a:bodyPr wrap="square">
            <a:spAutoFit/>
          </a:bodyPr>
          <a:lstStyle/>
          <a:p>
            <a:pPr algn="ctr"/>
            <a:r>
              <a:rPr lang="en-US" sz="1100" b="1" dirty="0">
                <a:latin typeface="Garamond" panose="02020404030301010803" pitchFamily="18" charset="0"/>
                <a:cs typeface="Cavolini" panose="020B0502040204020203" pitchFamily="66" charset="0"/>
              </a:rPr>
              <a:t>Sudha </a:t>
            </a:r>
            <a:r>
              <a:rPr lang="en-US" sz="1100" b="1" dirty="0" err="1">
                <a:latin typeface="Garamond" panose="02020404030301010803" pitchFamily="18" charset="0"/>
                <a:cs typeface="Cavolini" panose="020B0502040204020203" pitchFamily="66" charset="0"/>
              </a:rPr>
              <a:t>Bhagavatheeswaran</a:t>
            </a:r>
            <a:r>
              <a:rPr lang="en-US" sz="1100" b="1" dirty="0">
                <a:latin typeface="Garamond" panose="02020404030301010803" pitchFamily="18" charset="0"/>
                <a:cs typeface="Cavolini" panose="020B0502040204020203" pitchFamily="66" charset="0"/>
              </a:rPr>
              <a:t>, Department of Information Technology,</a:t>
            </a:r>
          </a:p>
          <a:p>
            <a:pPr algn="ctr"/>
            <a:r>
              <a:rPr lang="en-US" sz="1100" b="1" dirty="0">
                <a:latin typeface="Garamond" panose="02020404030301010803" pitchFamily="18" charset="0"/>
                <a:cs typeface="Cavolini" panose="020B0502040204020203" pitchFamily="66" charset="0"/>
              </a:rPr>
              <a:t>SIES College of Arts, Science &amp; Commerce (Autonomous)</a:t>
            </a:r>
          </a:p>
        </p:txBody>
      </p:sp>
      <p:pic>
        <p:nvPicPr>
          <p:cNvPr id="6" name="Picture 5">
            <a:extLst>
              <a:ext uri="{FF2B5EF4-FFF2-40B4-BE49-F238E27FC236}">
                <a16:creationId xmlns:a16="http://schemas.microsoft.com/office/drawing/2014/main" id="{00124D80-20C2-4E17-BBD0-1EFDD8DA216B}"/>
              </a:ext>
            </a:extLst>
          </p:cNvPr>
          <p:cNvPicPr>
            <a:picLocks noChangeAspect="1"/>
          </p:cNvPicPr>
          <p:nvPr/>
        </p:nvPicPr>
        <p:blipFill>
          <a:blip r:embed="rId2"/>
          <a:stretch>
            <a:fillRect/>
          </a:stretch>
        </p:blipFill>
        <p:spPr>
          <a:xfrm>
            <a:off x="132138" y="3064829"/>
            <a:ext cx="6005122" cy="3337885"/>
          </a:xfrm>
          <a:prstGeom prst="rect">
            <a:avLst/>
          </a:prstGeom>
        </p:spPr>
      </p:pic>
      <p:pic>
        <p:nvPicPr>
          <p:cNvPr id="9" name="Picture 8">
            <a:extLst>
              <a:ext uri="{FF2B5EF4-FFF2-40B4-BE49-F238E27FC236}">
                <a16:creationId xmlns:a16="http://schemas.microsoft.com/office/drawing/2014/main" id="{26408B7A-AA2B-4D28-B320-E2CB777AD1A3}"/>
              </a:ext>
            </a:extLst>
          </p:cNvPr>
          <p:cNvPicPr>
            <a:picLocks noChangeAspect="1"/>
          </p:cNvPicPr>
          <p:nvPr/>
        </p:nvPicPr>
        <p:blipFill>
          <a:blip r:embed="rId3"/>
          <a:stretch>
            <a:fillRect/>
          </a:stretch>
        </p:blipFill>
        <p:spPr>
          <a:xfrm>
            <a:off x="7191831" y="2680736"/>
            <a:ext cx="4452177" cy="4009291"/>
          </a:xfrm>
          <a:prstGeom prst="rect">
            <a:avLst/>
          </a:prstGeom>
        </p:spPr>
      </p:pic>
      <p:sp>
        <p:nvSpPr>
          <p:cNvPr id="10" name="Title 1">
            <a:extLst>
              <a:ext uri="{FF2B5EF4-FFF2-40B4-BE49-F238E27FC236}">
                <a16:creationId xmlns:a16="http://schemas.microsoft.com/office/drawing/2014/main" id="{EA228C4C-5639-484F-B274-428B8DFF211B}"/>
              </a:ext>
            </a:extLst>
          </p:cNvPr>
          <p:cNvSpPr txBox="1">
            <a:spLocks/>
          </p:cNvSpPr>
          <p:nvPr/>
        </p:nvSpPr>
        <p:spPr>
          <a:xfrm>
            <a:off x="680936" y="2680736"/>
            <a:ext cx="2756171" cy="420360"/>
          </a:xfrm>
          <a:prstGeom prst="rect">
            <a:avLst/>
          </a:prstGeom>
        </p:spPr>
        <p:txBody>
          <a:bodyPr vert="horz" lIns="91440" tIns="45720" rIns="91440" bIns="45720" rtlCol="0" anchor="b">
            <a:normAutofit/>
          </a:bodyPr>
          <a:lstStyle>
            <a:lvl1pPr algn="l" defTabSz="457200" rtl="0" eaLnBrk="1" latinLnBrk="0" hangingPunct="1">
              <a:lnSpc>
                <a:spcPct val="100000"/>
              </a:lnSpc>
              <a:spcBef>
                <a:spcPct val="0"/>
              </a:spcBef>
              <a:buNone/>
              <a:defRPr sz="26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t>EXTERNAL MODEL</a:t>
            </a:r>
          </a:p>
        </p:txBody>
      </p:sp>
      <p:sp>
        <p:nvSpPr>
          <p:cNvPr id="12" name="Title 1">
            <a:extLst>
              <a:ext uri="{FF2B5EF4-FFF2-40B4-BE49-F238E27FC236}">
                <a16:creationId xmlns:a16="http://schemas.microsoft.com/office/drawing/2014/main" id="{66872906-D80A-4D66-B650-D58D82E408F9}"/>
              </a:ext>
            </a:extLst>
          </p:cNvPr>
          <p:cNvSpPr txBox="1">
            <a:spLocks/>
          </p:cNvSpPr>
          <p:nvPr/>
        </p:nvSpPr>
        <p:spPr>
          <a:xfrm>
            <a:off x="7822550" y="2208179"/>
            <a:ext cx="2959609" cy="446472"/>
          </a:xfrm>
          <a:prstGeom prst="rect">
            <a:avLst/>
          </a:prstGeom>
        </p:spPr>
        <p:txBody>
          <a:bodyPr vert="horz" lIns="91440" tIns="45720" rIns="91440" bIns="45720" rtlCol="0" anchor="b">
            <a:normAutofit fontScale="92500"/>
          </a:bodyPr>
          <a:lstStyle>
            <a:lvl1pPr algn="l" defTabSz="457200" rtl="0" eaLnBrk="1" latinLnBrk="0" hangingPunct="1">
              <a:lnSpc>
                <a:spcPct val="100000"/>
              </a:lnSpc>
              <a:spcBef>
                <a:spcPct val="0"/>
              </a:spcBef>
              <a:buNone/>
              <a:defRPr sz="26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t>CONCEPTUAL MODEL</a:t>
            </a:r>
          </a:p>
        </p:txBody>
      </p:sp>
      <p:sp>
        <p:nvSpPr>
          <p:cNvPr id="13" name="Arrow: Right 12">
            <a:extLst>
              <a:ext uri="{FF2B5EF4-FFF2-40B4-BE49-F238E27FC236}">
                <a16:creationId xmlns:a16="http://schemas.microsoft.com/office/drawing/2014/main" id="{DD3BEFAB-EA23-4051-83A7-D79161DE4A58}"/>
              </a:ext>
            </a:extLst>
          </p:cNvPr>
          <p:cNvSpPr/>
          <p:nvPr/>
        </p:nvSpPr>
        <p:spPr>
          <a:xfrm>
            <a:off x="6193410" y="4194928"/>
            <a:ext cx="886120" cy="3393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5069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par>
                                <p:cTn id="20" presetID="14" presetClass="entr" presetSubtype="1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randombar(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randombar(horizontal)">
                                      <p:cBhvr>
                                        <p:cTn id="32" dur="500"/>
                                        <p:tgtEl>
                                          <p:spTgt spid="12"/>
                                        </p:tgtEl>
                                      </p:cBhvr>
                                    </p:animEffect>
                                  </p:childTnLst>
                                </p:cTn>
                              </p:par>
                              <p:par>
                                <p:cTn id="33" presetID="14" presetClass="entr" presetSubtype="1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randombar(horizontal)">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D76C3-2660-4726-9826-0962348E6E2E}"/>
              </a:ext>
            </a:extLst>
          </p:cNvPr>
          <p:cNvSpPr>
            <a:spLocks noGrp="1"/>
          </p:cNvSpPr>
          <p:nvPr>
            <p:ph type="title"/>
          </p:nvPr>
        </p:nvSpPr>
        <p:spPr>
          <a:xfrm>
            <a:off x="477498" y="570476"/>
            <a:ext cx="11029616" cy="551607"/>
          </a:xfrm>
        </p:spPr>
        <p:txBody>
          <a:bodyPr/>
          <a:lstStyle/>
          <a:p>
            <a:r>
              <a:rPr lang="en-US" dirty="0" err="1"/>
              <a:t>inTERNAL</a:t>
            </a:r>
            <a:r>
              <a:rPr lang="en-US" dirty="0"/>
              <a:t> MODEL</a:t>
            </a:r>
          </a:p>
        </p:txBody>
      </p:sp>
      <p:sp>
        <p:nvSpPr>
          <p:cNvPr id="3" name="Content Placeholder 2">
            <a:extLst>
              <a:ext uri="{FF2B5EF4-FFF2-40B4-BE49-F238E27FC236}">
                <a16:creationId xmlns:a16="http://schemas.microsoft.com/office/drawing/2014/main" id="{F76DC150-40A1-49F2-B4FF-995D61191D69}"/>
              </a:ext>
            </a:extLst>
          </p:cNvPr>
          <p:cNvSpPr>
            <a:spLocks noGrp="1"/>
          </p:cNvSpPr>
          <p:nvPr>
            <p:ph idx="1"/>
          </p:nvPr>
        </p:nvSpPr>
        <p:spPr>
          <a:xfrm>
            <a:off x="208733" y="1332323"/>
            <a:ext cx="4217394" cy="4692572"/>
          </a:xfrm>
        </p:spPr>
        <p:txBody>
          <a:bodyPr>
            <a:normAutofit/>
          </a:bodyPr>
          <a:lstStyle/>
          <a:p>
            <a:pPr algn="just"/>
            <a:r>
              <a:rPr lang="en-US" dirty="0"/>
              <a:t>The internal model is the representation of the database as “seen” by the DBMS. </a:t>
            </a:r>
          </a:p>
          <a:p>
            <a:pPr algn="just"/>
            <a:r>
              <a:rPr lang="en-US" dirty="0"/>
              <a:t>The internal model requires the designer to match the conceptual model’s characteristics and constraints to those of the selected implementation model. </a:t>
            </a:r>
          </a:p>
          <a:p>
            <a:pPr algn="just"/>
            <a:r>
              <a:rPr lang="en-US" dirty="0"/>
              <a:t>An internal schema depicts a specific representation of an internal model, using the database constructs supported by the chosen database. </a:t>
            </a:r>
          </a:p>
          <a:p>
            <a:pPr algn="just"/>
            <a:r>
              <a:rPr lang="en-US" dirty="0"/>
              <a:t>The internal model depends on specific database software, it is said to be software-dependent. the internal model is still hardware-independent.</a:t>
            </a:r>
          </a:p>
        </p:txBody>
      </p:sp>
      <p:sp>
        <p:nvSpPr>
          <p:cNvPr id="5" name="Footer Placeholder 4">
            <a:extLst>
              <a:ext uri="{FF2B5EF4-FFF2-40B4-BE49-F238E27FC236}">
                <a16:creationId xmlns:a16="http://schemas.microsoft.com/office/drawing/2014/main" id="{6B097004-8282-4F9C-9BA7-447C943644CD}"/>
              </a:ext>
            </a:extLst>
          </p:cNvPr>
          <p:cNvSpPr txBox="1">
            <a:spLocks/>
          </p:cNvSpPr>
          <p:nvPr/>
        </p:nvSpPr>
        <p:spPr>
          <a:xfrm>
            <a:off x="20422" y="87744"/>
            <a:ext cx="12171578" cy="235502"/>
          </a:xfrm>
          <a:prstGeom prst="rect">
            <a:avLst/>
          </a:prstGeom>
          <a:solidFill>
            <a:schemeClr val="accent1">
              <a:lumMod val="40000"/>
              <a:lumOff val="60000"/>
            </a:schemeClr>
          </a:solidFill>
        </p:spPr>
        <p:txBody>
          <a:bodyPr vert="horz" lIns="91440" tIns="45720" rIns="91440" bIns="45720" rtlCol="0" anchor="ctr"/>
          <a:lstStyle>
            <a:defPPr>
              <a:defRPr lang="en-US"/>
            </a:defPPr>
            <a:lvl1pPr marL="0" algn="l" defTabSz="457200" rtl="0" eaLnBrk="1" latinLnBrk="0" hangingPunct="1">
              <a:defRPr sz="1200" kern="1200" baseline="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b="1" dirty="0">
                <a:solidFill>
                  <a:schemeClr val="tx1"/>
                </a:solidFill>
                <a:latin typeface="Garamond" panose="02020404030301010803" pitchFamily="18" charset="0"/>
                <a:cs typeface="Cavolini" panose="020B0502040204020203" pitchFamily="66" charset="0"/>
              </a:rPr>
              <a:t>DATA MODELS</a:t>
            </a:r>
          </a:p>
        </p:txBody>
      </p:sp>
      <p:sp>
        <p:nvSpPr>
          <p:cNvPr id="7" name="TextBox 6">
            <a:extLst>
              <a:ext uri="{FF2B5EF4-FFF2-40B4-BE49-F238E27FC236}">
                <a16:creationId xmlns:a16="http://schemas.microsoft.com/office/drawing/2014/main" id="{F43137F4-6B1E-481F-A25B-CE2628378773}"/>
              </a:ext>
            </a:extLst>
          </p:cNvPr>
          <p:cNvSpPr txBox="1"/>
          <p:nvPr/>
        </p:nvSpPr>
        <p:spPr>
          <a:xfrm>
            <a:off x="6936456" y="6351690"/>
            <a:ext cx="6094428" cy="430887"/>
          </a:xfrm>
          <a:prstGeom prst="rect">
            <a:avLst/>
          </a:prstGeom>
          <a:noFill/>
        </p:spPr>
        <p:txBody>
          <a:bodyPr wrap="square">
            <a:spAutoFit/>
          </a:bodyPr>
          <a:lstStyle/>
          <a:p>
            <a:pPr algn="ctr"/>
            <a:r>
              <a:rPr lang="en-US" sz="1100" b="1" dirty="0">
                <a:latin typeface="Garamond" panose="02020404030301010803" pitchFamily="18" charset="0"/>
                <a:cs typeface="Cavolini" panose="020B0502040204020203" pitchFamily="66" charset="0"/>
              </a:rPr>
              <a:t>Sudha </a:t>
            </a:r>
            <a:r>
              <a:rPr lang="en-US" sz="1100" b="1" dirty="0" err="1">
                <a:latin typeface="Garamond" panose="02020404030301010803" pitchFamily="18" charset="0"/>
                <a:cs typeface="Cavolini" panose="020B0502040204020203" pitchFamily="66" charset="0"/>
              </a:rPr>
              <a:t>Bhagavatheeswaran</a:t>
            </a:r>
            <a:r>
              <a:rPr lang="en-US" sz="1100" b="1" dirty="0">
                <a:latin typeface="Garamond" panose="02020404030301010803" pitchFamily="18" charset="0"/>
                <a:cs typeface="Cavolini" panose="020B0502040204020203" pitchFamily="66" charset="0"/>
              </a:rPr>
              <a:t>, Department of Information Technology,</a:t>
            </a:r>
          </a:p>
          <a:p>
            <a:pPr algn="ctr"/>
            <a:r>
              <a:rPr lang="en-US" sz="1100" b="1" dirty="0">
                <a:latin typeface="Garamond" panose="02020404030301010803" pitchFamily="18" charset="0"/>
                <a:cs typeface="Cavolini" panose="020B0502040204020203" pitchFamily="66" charset="0"/>
              </a:rPr>
              <a:t>SIES College of Arts, Science &amp; Commerce (Autonomous)</a:t>
            </a:r>
          </a:p>
        </p:txBody>
      </p:sp>
      <p:pic>
        <p:nvPicPr>
          <p:cNvPr id="6" name="Picture 5">
            <a:extLst>
              <a:ext uri="{FF2B5EF4-FFF2-40B4-BE49-F238E27FC236}">
                <a16:creationId xmlns:a16="http://schemas.microsoft.com/office/drawing/2014/main" id="{65AED5D0-1F71-4595-ADD8-BC5F6D7CCD7E}"/>
              </a:ext>
            </a:extLst>
          </p:cNvPr>
          <p:cNvPicPr>
            <a:picLocks noChangeAspect="1"/>
          </p:cNvPicPr>
          <p:nvPr/>
        </p:nvPicPr>
        <p:blipFill>
          <a:blip r:embed="rId2"/>
          <a:stretch>
            <a:fillRect/>
          </a:stretch>
        </p:blipFill>
        <p:spPr>
          <a:xfrm>
            <a:off x="4581770" y="640313"/>
            <a:ext cx="7520350" cy="5583879"/>
          </a:xfrm>
          <a:prstGeom prst="rect">
            <a:avLst/>
          </a:prstGeom>
        </p:spPr>
      </p:pic>
    </p:spTree>
    <p:extLst>
      <p:ext uri="{BB962C8B-B14F-4D97-AF65-F5344CB8AC3E}">
        <p14:creationId xmlns:p14="http://schemas.microsoft.com/office/powerpoint/2010/main" val="399237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D76C3-2660-4726-9826-0962348E6E2E}"/>
              </a:ext>
            </a:extLst>
          </p:cNvPr>
          <p:cNvSpPr>
            <a:spLocks noGrp="1"/>
          </p:cNvSpPr>
          <p:nvPr>
            <p:ph type="title"/>
          </p:nvPr>
        </p:nvSpPr>
        <p:spPr>
          <a:xfrm>
            <a:off x="477498" y="570476"/>
            <a:ext cx="11029616" cy="551607"/>
          </a:xfrm>
        </p:spPr>
        <p:txBody>
          <a:bodyPr/>
          <a:lstStyle/>
          <a:p>
            <a:r>
              <a:rPr lang="en-US" dirty="0"/>
              <a:t>PHYSICAL MODEL</a:t>
            </a:r>
          </a:p>
        </p:txBody>
      </p:sp>
      <p:sp>
        <p:nvSpPr>
          <p:cNvPr id="3" name="Content Placeholder 2">
            <a:extLst>
              <a:ext uri="{FF2B5EF4-FFF2-40B4-BE49-F238E27FC236}">
                <a16:creationId xmlns:a16="http://schemas.microsoft.com/office/drawing/2014/main" id="{F76DC150-40A1-49F2-B4FF-995D61191D69}"/>
              </a:ext>
            </a:extLst>
          </p:cNvPr>
          <p:cNvSpPr>
            <a:spLocks noGrp="1"/>
          </p:cNvSpPr>
          <p:nvPr>
            <p:ph idx="1"/>
          </p:nvPr>
        </p:nvSpPr>
        <p:spPr>
          <a:xfrm>
            <a:off x="538768" y="1566153"/>
            <a:ext cx="11269905" cy="2462663"/>
          </a:xfrm>
        </p:spPr>
        <p:txBody>
          <a:bodyPr>
            <a:normAutofit/>
          </a:bodyPr>
          <a:lstStyle/>
          <a:p>
            <a:pPr algn="just"/>
            <a:r>
              <a:rPr lang="en-US" sz="2000" dirty="0"/>
              <a:t>PHYSICAL MODEL.:- The physical model operates at the lowest level of abstraction, describing the way data are saved on storage media such as disks or tapes.</a:t>
            </a:r>
          </a:p>
          <a:p>
            <a:pPr algn="just"/>
            <a:r>
              <a:rPr lang="en-US" sz="2000" dirty="0"/>
              <a:t>The physical model requires the definition of both the physical storage devices and the (physical) access methods required to reach the data within those storage devices, making it both software- and hardware dependent. </a:t>
            </a:r>
          </a:p>
        </p:txBody>
      </p:sp>
      <p:sp>
        <p:nvSpPr>
          <p:cNvPr id="5" name="Footer Placeholder 4">
            <a:extLst>
              <a:ext uri="{FF2B5EF4-FFF2-40B4-BE49-F238E27FC236}">
                <a16:creationId xmlns:a16="http://schemas.microsoft.com/office/drawing/2014/main" id="{6B097004-8282-4F9C-9BA7-447C943644CD}"/>
              </a:ext>
            </a:extLst>
          </p:cNvPr>
          <p:cNvSpPr txBox="1">
            <a:spLocks/>
          </p:cNvSpPr>
          <p:nvPr/>
        </p:nvSpPr>
        <p:spPr>
          <a:xfrm>
            <a:off x="20422" y="87744"/>
            <a:ext cx="12171578" cy="235502"/>
          </a:xfrm>
          <a:prstGeom prst="rect">
            <a:avLst/>
          </a:prstGeom>
          <a:solidFill>
            <a:schemeClr val="accent1">
              <a:lumMod val="40000"/>
              <a:lumOff val="60000"/>
            </a:schemeClr>
          </a:solidFill>
        </p:spPr>
        <p:txBody>
          <a:bodyPr vert="horz" lIns="91440" tIns="45720" rIns="91440" bIns="45720" rtlCol="0" anchor="ctr"/>
          <a:lstStyle>
            <a:defPPr>
              <a:defRPr lang="en-US"/>
            </a:defPPr>
            <a:lvl1pPr marL="0" algn="l" defTabSz="457200" rtl="0" eaLnBrk="1" latinLnBrk="0" hangingPunct="1">
              <a:defRPr sz="1200" kern="1200" baseline="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b="1" dirty="0">
                <a:solidFill>
                  <a:schemeClr val="tx1"/>
                </a:solidFill>
                <a:latin typeface="Garamond" panose="02020404030301010803" pitchFamily="18" charset="0"/>
                <a:cs typeface="Cavolini" panose="020B0502040204020203" pitchFamily="66" charset="0"/>
              </a:rPr>
              <a:t>DATA MODELS</a:t>
            </a:r>
          </a:p>
        </p:txBody>
      </p:sp>
      <p:sp>
        <p:nvSpPr>
          <p:cNvPr id="7" name="TextBox 6">
            <a:extLst>
              <a:ext uri="{FF2B5EF4-FFF2-40B4-BE49-F238E27FC236}">
                <a16:creationId xmlns:a16="http://schemas.microsoft.com/office/drawing/2014/main" id="{F43137F4-6B1E-481F-A25B-CE2628378773}"/>
              </a:ext>
            </a:extLst>
          </p:cNvPr>
          <p:cNvSpPr txBox="1"/>
          <p:nvPr/>
        </p:nvSpPr>
        <p:spPr>
          <a:xfrm>
            <a:off x="6936456" y="6351690"/>
            <a:ext cx="6094428" cy="430887"/>
          </a:xfrm>
          <a:prstGeom prst="rect">
            <a:avLst/>
          </a:prstGeom>
          <a:noFill/>
        </p:spPr>
        <p:txBody>
          <a:bodyPr wrap="square">
            <a:spAutoFit/>
          </a:bodyPr>
          <a:lstStyle/>
          <a:p>
            <a:pPr algn="ctr"/>
            <a:r>
              <a:rPr lang="en-US" sz="1100" b="1" dirty="0">
                <a:latin typeface="Garamond" panose="02020404030301010803" pitchFamily="18" charset="0"/>
                <a:cs typeface="Cavolini" panose="020B0502040204020203" pitchFamily="66" charset="0"/>
              </a:rPr>
              <a:t>Sudha </a:t>
            </a:r>
            <a:r>
              <a:rPr lang="en-US" sz="1100" b="1" dirty="0" err="1">
                <a:latin typeface="Garamond" panose="02020404030301010803" pitchFamily="18" charset="0"/>
                <a:cs typeface="Cavolini" panose="020B0502040204020203" pitchFamily="66" charset="0"/>
              </a:rPr>
              <a:t>Bhagavatheeswaran</a:t>
            </a:r>
            <a:r>
              <a:rPr lang="en-US" sz="1100" b="1" dirty="0">
                <a:latin typeface="Garamond" panose="02020404030301010803" pitchFamily="18" charset="0"/>
                <a:cs typeface="Cavolini" panose="020B0502040204020203" pitchFamily="66" charset="0"/>
              </a:rPr>
              <a:t>, Department of Information Technology,</a:t>
            </a:r>
          </a:p>
          <a:p>
            <a:pPr algn="ctr"/>
            <a:r>
              <a:rPr lang="en-US" sz="1100" b="1" dirty="0">
                <a:latin typeface="Garamond" panose="02020404030301010803" pitchFamily="18" charset="0"/>
                <a:cs typeface="Cavolini" panose="020B0502040204020203" pitchFamily="66" charset="0"/>
              </a:rPr>
              <a:t>SIES College of Arts, Science &amp; Commerce (Autonomous)</a:t>
            </a:r>
          </a:p>
        </p:txBody>
      </p:sp>
    </p:spTree>
    <p:extLst>
      <p:ext uri="{BB962C8B-B14F-4D97-AF65-F5344CB8AC3E}">
        <p14:creationId xmlns:p14="http://schemas.microsoft.com/office/powerpoint/2010/main" val="278216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D76C3-2660-4726-9826-0962348E6E2E}"/>
              </a:ext>
            </a:extLst>
          </p:cNvPr>
          <p:cNvSpPr>
            <a:spLocks noGrp="1"/>
          </p:cNvSpPr>
          <p:nvPr>
            <p:ph type="title"/>
          </p:nvPr>
        </p:nvSpPr>
        <p:spPr>
          <a:xfrm>
            <a:off x="477498" y="570476"/>
            <a:ext cx="11029616" cy="551607"/>
          </a:xfrm>
        </p:spPr>
        <p:txBody>
          <a:bodyPr/>
          <a:lstStyle/>
          <a:p>
            <a:r>
              <a:rPr lang="en-US" dirty="0"/>
              <a:t>DEGREES OF DATA ABSTRACTION</a:t>
            </a:r>
          </a:p>
        </p:txBody>
      </p:sp>
      <p:sp>
        <p:nvSpPr>
          <p:cNvPr id="5" name="Footer Placeholder 4">
            <a:extLst>
              <a:ext uri="{FF2B5EF4-FFF2-40B4-BE49-F238E27FC236}">
                <a16:creationId xmlns:a16="http://schemas.microsoft.com/office/drawing/2014/main" id="{6B097004-8282-4F9C-9BA7-447C943644CD}"/>
              </a:ext>
            </a:extLst>
          </p:cNvPr>
          <p:cNvSpPr txBox="1">
            <a:spLocks/>
          </p:cNvSpPr>
          <p:nvPr/>
        </p:nvSpPr>
        <p:spPr>
          <a:xfrm>
            <a:off x="20422" y="87744"/>
            <a:ext cx="12171578" cy="235502"/>
          </a:xfrm>
          <a:prstGeom prst="rect">
            <a:avLst/>
          </a:prstGeom>
          <a:solidFill>
            <a:schemeClr val="accent1">
              <a:lumMod val="40000"/>
              <a:lumOff val="60000"/>
            </a:schemeClr>
          </a:solidFill>
        </p:spPr>
        <p:txBody>
          <a:bodyPr vert="horz" lIns="91440" tIns="45720" rIns="91440" bIns="45720" rtlCol="0" anchor="ctr"/>
          <a:lstStyle>
            <a:defPPr>
              <a:defRPr lang="en-US"/>
            </a:defPPr>
            <a:lvl1pPr marL="0" algn="l" defTabSz="457200" rtl="0" eaLnBrk="1" latinLnBrk="0" hangingPunct="1">
              <a:defRPr sz="1200" kern="1200" baseline="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b="1" dirty="0">
                <a:solidFill>
                  <a:schemeClr val="tx1"/>
                </a:solidFill>
                <a:latin typeface="Garamond" panose="02020404030301010803" pitchFamily="18" charset="0"/>
                <a:cs typeface="Cavolini" panose="020B0502040204020203" pitchFamily="66" charset="0"/>
              </a:rPr>
              <a:t>DATA MODELS</a:t>
            </a:r>
          </a:p>
        </p:txBody>
      </p:sp>
      <p:sp>
        <p:nvSpPr>
          <p:cNvPr id="7" name="TextBox 6">
            <a:extLst>
              <a:ext uri="{FF2B5EF4-FFF2-40B4-BE49-F238E27FC236}">
                <a16:creationId xmlns:a16="http://schemas.microsoft.com/office/drawing/2014/main" id="{F43137F4-6B1E-481F-A25B-CE2628378773}"/>
              </a:ext>
            </a:extLst>
          </p:cNvPr>
          <p:cNvSpPr txBox="1"/>
          <p:nvPr/>
        </p:nvSpPr>
        <p:spPr>
          <a:xfrm>
            <a:off x="-746389" y="6287524"/>
            <a:ext cx="6094428" cy="430887"/>
          </a:xfrm>
          <a:prstGeom prst="rect">
            <a:avLst/>
          </a:prstGeom>
          <a:noFill/>
        </p:spPr>
        <p:txBody>
          <a:bodyPr wrap="square">
            <a:spAutoFit/>
          </a:bodyPr>
          <a:lstStyle/>
          <a:p>
            <a:pPr algn="ctr"/>
            <a:r>
              <a:rPr lang="en-US" sz="1100" b="1" dirty="0">
                <a:latin typeface="Garamond" panose="02020404030301010803" pitchFamily="18" charset="0"/>
                <a:cs typeface="Cavolini" panose="020B0502040204020203" pitchFamily="66" charset="0"/>
              </a:rPr>
              <a:t>Sudha </a:t>
            </a:r>
            <a:r>
              <a:rPr lang="en-US" sz="1100" b="1" dirty="0" err="1">
                <a:latin typeface="Garamond" panose="02020404030301010803" pitchFamily="18" charset="0"/>
                <a:cs typeface="Cavolini" panose="020B0502040204020203" pitchFamily="66" charset="0"/>
              </a:rPr>
              <a:t>Bhagavatheeswaran</a:t>
            </a:r>
            <a:r>
              <a:rPr lang="en-US" sz="1100" b="1" dirty="0">
                <a:latin typeface="Garamond" panose="02020404030301010803" pitchFamily="18" charset="0"/>
                <a:cs typeface="Cavolini" panose="020B0502040204020203" pitchFamily="66" charset="0"/>
              </a:rPr>
              <a:t>, Department of Information Technology,</a:t>
            </a:r>
          </a:p>
          <a:p>
            <a:pPr algn="ctr"/>
            <a:r>
              <a:rPr lang="en-US" sz="1100" b="1" dirty="0">
                <a:latin typeface="Garamond" panose="02020404030301010803" pitchFamily="18" charset="0"/>
                <a:cs typeface="Cavolini" panose="020B0502040204020203" pitchFamily="66" charset="0"/>
              </a:rPr>
              <a:t>SIES College of Arts, Science &amp; Commerce (Autonomous)</a:t>
            </a:r>
          </a:p>
        </p:txBody>
      </p:sp>
      <p:pic>
        <p:nvPicPr>
          <p:cNvPr id="4" name="Picture 3">
            <a:extLst>
              <a:ext uri="{FF2B5EF4-FFF2-40B4-BE49-F238E27FC236}">
                <a16:creationId xmlns:a16="http://schemas.microsoft.com/office/drawing/2014/main" id="{AAEF091A-B66F-44A2-A3D3-2AE16E7682FD}"/>
              </a:ext>
            </a:extLst>
          </p:cNvPr>
          <p:cNvPicPr>
            <a:picLocks noChangeAspect="1"/>
          </p:cNvPicPr>
          <p:nvPr/>
        </p:nvPicPr>
        <p:blipFill>
          <a:blip r:embed="rId3"/>
          <a:stretch>
            <a:fillRect/>
          </a:stretch>
        </p:blipFill>
        <p:spPr>
          <a:xfrm>
            <a:off x="7139592" y="642025"/>
            <a:ext cx="4574910" cy="5972587"/>
          </a:xfrm>
          <a:prstGeom prst="rect">
            <a:avLst/>
          </a:prstGeom>
        </p:spPr>
      </p:pic>
      <p:sp>
        <p:nvSpPr>
          <p:cNvPr id="9" name="Content Placeholder 2">
            <a:extLst>
              <a:ext uri="{FF2B5EF4-FFF2-40B4-BE49-F238E27FC236}">
                <a16:creationId xmlns:a16="http://schemas.microsoft.com/office/drawing/2014/main" id="{DDB5DB6B-FEE2-4816-932B-6547AD46F1A9}"/>
              </a:ext>
            </a:extLst>
          </p:cNvPr>
          <p:cNvSpPr>
            <a:spLocks noGrp="1"/>
          </p:cNvSpPr>
          <p:nvPr>
            <p:ph idx="1"/>
          </p:nvPr>
        </p:nvSpPr>
        <p:spPr>
          <a:xfrm>
            <a:off x="697583" y="1668543"/>
            <a:ext cx="5740923" cy="4393341"/>
          </a:xfrm>
        </p:spPr>
        <p:txBody>
          <a:bodyPr>
            <a:normAutofit/>
          </a:bodyPr>
          <a:lstStyle/>
          <a:p>
            <a:pPr algn="just"/>
            <a:r>
              <a:rPr lang="en-US" sz="2800" dirty="0"/>
              <a:t>Logical Independence</a:t>
            </a:r>
          </a:p>
          <a:p>
            <a:pPr marL="0" indent="0" algn="just">
              <a:buNone/>
            </a:pPr>
            <a:r>
              <a:rPr lang="en-US" sz="2000" dirty="0"/>
              <a:t>When you can change the internal model without affecting the conceptual model, you have logical independence</a:t>
            </a:r>
          </a:p>
          <a:p>
            <a:pPr marL="0" indent="0" algn="just">
              <a:buNone/>
            </a:pPr>
            <a:endParaRPr lang="en-US" sz="2800" dirty="0"/>
          </a:p>
          <a:p>
            <a:pPr algn="just"/>
            <a:r>
              <a:rPr lang="en-US" sz="2800" dirty="0"/>
              <a:t>Physical Independence</a:t>
            </a:r>
          </a:p>
          <a:p>
            <a:pPr marL="0" indent="0" algn="just">
              <a:buNone/>
            </a:pPr>
            <a:r>
              <a:rPr lang="en-US" sz="2000" dirty="0"/>
              <a:t>When you can change the physical model without affecting the internal model, you have physical independence</a:t>
            </a:r>
          </a:p>
          <a:p>
            <a:pPr marL="0" indent="0" algn="just">
              <a:buNone/>
            </a:pPr>
            <a:endParaRPr lang="en-US" sz="2000" dirty="0"/>
          </a:p>
          <a:p>
            <a:pPr algn="just"/>
            <a:endParaRPr lang="en-US" sz="2000" dirty="0"/>
          </a:p>
        </p:txBody>
      </p:sp>
    </p:spTree>
    <p:extLst>
      <p:ext uri="{BB962C8B-B14F-4D97-AF65-F5344CB8AC3E}">
        <p14:creationId xmlns:p14="http://schemas.microsoft.com/office/powerpoint/2010/main" val="31681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D76C3-2660-4726-9826-0962348E6E2E}"/>
              </a:ext>
            </a:extLst>
          </p:cNvPr>
          <p:cNvSpPr>
            <a:spLocks noGrp="1"/>
          </p:cNvSpPr>
          <p:nvPr>
            <p:ph type="title"/>
          </p:nvPr>
        </p:nvSpPr>
        <p:spPr>
          <a:xfrm>
            <a:off x="477498" y="570476"/>
            <a:ext cx="11029616" cy="551607"/>
          </a:xfrm>
        </p:spPr>
        <p:txBody>
          <a:bodyPr/>
          <a:lstStyle/>
          <a:p>
            <a:r>
              <a:rPr lang="en-US" dirty="0"/>
              <a:t>DEGREES OF DATA ABSTRACTION</a:t>
            </a:r>
          </a:p>
        </p:txBody>
      </p:sp>
      <p:sp>
        <p:nvSpPr>
          <p:cNvPr id="5" name="Footer Placeholder 4">
            <a:extLst>
              <a:ext uri="{FF2B5EF4-FFF2-40B4-BE49-F238E27FC236}">
                <a16:creationId xmlns:a16="http://schemas.microsoft.com/office/drawing/2014/main" id="{6B097004-8282-4F9C-9BA7-447C943644CD}"/>
              </a:ext>
            </a:extLst>
          </p:cNvPr>
          <p:cNvSpPr txBox="1">
            <a:spLocks/>
          </p:cNvSpPr>
          <p:nvPr/>
        </p:nvSpPr>
        <p:spPr>
          <a:xfrm>
            <a:off x="20422" y="87744"/>
            <a:ext cx="12171578" cy="235502"/>
          </a:xfrm>
          <a:prstGeom prst="rect">
            <a:avLst/>
          </a:prstGeom>
          <a:solidFill>
            <a:schemeClr val="accent1">
              <a:lumMod val="40000"/>
              <a:lumOff val="60000"/>
            </a:schemeClr>
          </a:solidFill>
        </p:spPr>
        <p:txBody>
          <a:bodyPr vert="horz" lIns="91440" tIns="45720" rIns="91440" bIns="45720" rtlCol="0" anchor="ctr"/>
          <a:lstStyle>
            <a:defPPr>
              <a:defRPr lang="en-US"/>
            </a:defPPr>
            <a:lvl1pPr marL="0" algn="l" defTabSz="457200" rtl="0" eaLnBrk="1" latinLnBrk="0" hangingPunct="1">
              <a:defRPr sz="1200" kern="1200" baseline="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b="1" dirty="0">
                <a:solidFill>
                  <a:schemeClr val="tx1"/>
                </a:solidFill>
                <a:latin typeface="Garamond" panose="02020404030301010803" pitchFamily="18" charset="0"/>
                <a:cs typeface="Cavolini" panose="020B0502040204020203" pitchFamily="66" charset="0"/>
              </a:rPr>
              <a:t>DATA MODELS</a:t>
            </a:r>
          </a:p>
        </p:txBody>
      </p:sp>
      <p:sp>
        <p:nvSpPr>
          <p:cNvPr id="7" name="TextBox 6">
            <a:extLst>
              <a:ext uri="{FF2B5EF4-FFF2-40B4-BE49-F238E27FC236}">
                <a16:creationId xmlns:a16="http://schemas.microsoft.com/office/drawing/2014/main" id="{F43137F4-6B1E-481F-A25B-CE2628378773}"/>
              </a:ext>
            </a:extLst>
          </p:cNvPr>
          <p:cNvSpPr txBox="1"/>
          <p:nvPr/>
        </p:nvSpPr>
        <p:spPr>
          <a:xfrm>
            <a:off x="-746389" y="6287524"/>
            <a:ext cx="6094428" cy="430887"/>
          </a:xfrm>
          <a:prstGeom prst="rect">
            <a:avLst/>
          </a:prstGeom>
          <a:noFill/>
        </p:spPr>
        <p:txBody>
          <a:bodyPr wrap="square">
            <a:spAutoFit/>
          </a:bodyPr>
          <a:lstStyle/>
          <a:p>
            <a:pPr algn="ctr"/>
            <a:r>
              <a:rPr lang="en-US" sz="1100" b="1" dirty="0">
                <a:latin typeface="Garamond" panose="02020404030301010803" pitchFamily="18" charset="0"/>
                <a:cs typeface="Cavolini" panose="020B0502040204020203" pitchFamily="66" charset="0"/>
              </a:rPr>
              <a:t>Sudha </a:t>
            </a:r>
            <a:r>
              <a:rPr lang="en-US" sz="1100" b="1" dirty="0" err="1">
                <a:latin typeface="Garamond" panose="02020404030301010803" pitchFamily="18" charset="0"/>
                <a:cs typeface="Cavolini" panose="020B0502040204020203" pitchFamily="66" charset="0"/>
              </a:rPr>
              <a:t>Bhagavatheeswaran</a:t>
            </a:r>
            <a:r>
              <a:rPr lang="en-US" sz="1100" b="1" dirty="0">
                <a:latin typeface="Garamond" panose="02020404030301010803" pitchFamily="18" charset="0"/>
                <a:cs typeface="Cavolini" panose="020B0502040204020203" pitchFamily="66" charset="0"/>
              </a:rPr>
              <a:t>, Department of Information Technology,</a:t>
            </a:r>
          </a:p>
          <a:p>
            <a:pPr algn="ctr"/>
            <a:r>
              <a:rPr lang="en-US" sz="1100" b="1" dirty="0">
                <a:latin typeface="Garamond" panose="02020404030301010803" pitchFamily="18" charset="0"/>
                <a:cs typeface="Cavolini" panose="020B0502040204020203" pitchFamily="66" charset="0"/>
              </a:rPr>
              <a:t>SIES College of Arts, Science &amp; Commerce (Autonomous)</a:t>
            </a:r>
          </a:p>
        </p:txBody>
      </p:sp>
      <p:pic>
        <p:nvPicPr>
          <p:cNvPr id="8" name="Picture 7">
            <a:extLst>
              <a:ext uri="{FF2B5EF4-FFF2-40B4-BE49-F238E27FC236}">
                <a16:creationId xmlns:a16="http://schemas.microsoft.com/office/drawing/2014/main" id="{67BF73D0-C9B7-4A64-8E63-503914DDC871}"/>
              </a:ext>
            </a:extLst>
          </p:cNvPr>
          <p:cNvPicPr>
            <a:picLocks noChangeAspect="1"/>
          </p:cNvPicPr>
          <p:nvPr/>
        </p:nvPicPr>
        <p:blipFill>
          <a:blip r:embed="rId3"/>
          <a:stretch>
            <a:fillRect/>
          </a:stretch>
        </p:blipFill>
        <p:spPr>
          <a:xfrm>
            <a:off x="477498" y="1735093"/>
            <a:ext cx="10856068" cy="2999274"/>
          </a:xfrm>
          <a:prstGeom prst="rect">
            <a:avLst/>
          </a:prstGeom>
        </p:spPr>
      </p:pic>
    </p:spTree>
    <p:extLst>
      <p:ext uri="{BB962C8B-B14F-4D97-AF65-F5344CB8AC3E}">
        <p14:creationId xmlns:p14="http://schemas.microsoft.com/office/powerpoint/2010/main" val="3588334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D76C3-2660-4726-9826-0962348E6E2E}"/>
              </a:ext>
            </a:extLst>
          </p:cNvPr>
          <p:cNvSpPr>
            <a:spLocks noGrp="1"/>
          </p:cNvSpPr>
          <p:nvPr>
            <p:ph type="title"/>
          </p:nvPr>
        </p:nvSpPr>
        <p:spPr>
          <a:xfrm>
            <a:off x="477498" y="570476"/>
            <a:ext cx="11029616" cy="551607"/>
          </a:xfrm>
        </p:spPr>
        <p:txBody>
          <a:bodyPr/>
          <a:lstStyle/>
          <a:p>
            <a:r>
              <a:rPr lang="en-US" dirty="0"/>
              <a:t>CHAPTER 2 ENDS…….</a:t>
            </a:r>
          </a:p>
        </p:txBody>
      </p:sp>
      <p:sp>
        <p:nvSpPr>
          <p:cNvPr id="5" name="Footer Placeholder 4">
            <a:extLst>
              <a:ext uri="{FF2B5EF4-FFF2-40B4-BE49-F238E27FC236}">
                <a16:creationId xmlns:a16="http://schemas.microsoft.com/office/drawing/2014/main" id="{6B097004-8282-4F9C-9BA7-447C943644CD}"/>
              </a:ext>
            </a:extLst>
          </p:cNvPr>
          <p:cNvSpPr txBox="1">
            <a:spLocks/>
          </p:cNvSpPr>
          <p:nvPr/>
        </p:nvSpPr>
        <p:spPr>
          <a:xfrm>
            <a:off x="20422" y="87744"/>
            <a:ext cx="12171578" cy="235502"/>
          </a:xfrm>
          <a:prstGeom prst="rect">
            <a:avLst/>
          </a:prstGeom>
          <a:solidFill>
            <a:schemeClr val="accent1">
              <a:lumMod val="40000"/>
              <a:lumOff val="60000"/>
            </a:schemeClr>
          </a:solidFill>
        </p:spPr>
        <p:txBody>
          <a:bodyPr vert="horz" lIns="91440" tIns="45720" rIns="91440" bIns="45720" rtlCol="0" anchor="ctr"/>
          <a:lstStyle>
            <a:defPPr>
              <a:defRPr lang="en-US"/>
            </a:defPPr>
            <a:lvl1pPr marL="0" algn="l" defTabSz="457200" rtl="0" eaLnBrk="1" latinLnBrk="0" hangingPunct="1">
              <a:defRPr sz="1200" kern="1200" baseline="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b="1" dirty="0">
                <a:solidFill>
                  <a:schemeClr val="tx1"/>
                </a:solidFill>
                <a:latin typeface="Garamond" panose="02020404030301010803" pitchFamily="18" charset="0"/>
                <a:cs typeface="Cavolini" panose="020B0502040204020203" pitchFamily="66" charset="0"/>
              </a:rPr>
              <a:t>DATA MODELS</a:t>
            </a:r>
          </a:p>
        </p:txBody>
      </p:sp>
      <p:sp>
        <p:nvSpPr>
          <p:cNvPr id="7" name="TextBox 6">
            <a:extLst>
              <a:ext uri="{FF2B5EF4-FFF2-40B4-BE49-F238E27FC236}">
                <a16:creationId xmlns:a16="http://schemas.microsoft.com/office/drawing/2014/main" id="{F43137F4-6B1E-481F-A25B-CE2628378773}"/>
              </a:ext>
            </a:extLst>
          </p:cNvPr>
          <p:cNvSpPr txBox="1"/>
          <p:nvPr/>
        </p:nvSpPr>
        <p:spPr>
          <a:xfrm>
            <a:off x="-746389" y="6287524"/>
            <a:ext cx="6094428" cy="430887"/>
          </a:xfrm>
          <a:prstGeom prst="rect">
            <a:avLst/>
          </a:prstGeom>
          <a:noFill/>
        </p:spPr>
        <p:txBody>
          <a:bodyPr wrap="square">
            <a:spAutoFit/>
          </a:bodyPr>
          <a:lstStyle/>
          <a:p>
            <a:pPr algn="ctr"/>
            <a:r>
              <a:rPr lang="en-US" sz="1100" b="1" dirty="0">
                <a:latin typeface="Garamond" panose="02020404030301010803" pitchFamily="18" charset="0"/>
                <a:cs typeface="Cavolini" panose="020B0502040204020203" pitchFamily="66" charset="0"/>
              </a:rPr>
              <a:t>Sudha </a:t>
            </a:r>
            <a:r>
              <a:rPr lang="en-US" sz="1100" b="1" dirty="0" err="1">
                <a:latin typeface="Garamond" panose="02020404030301010803" pitchFamily="18" charset="0"/>
                <a:cs typeface="Cavolini" panose="020B0502040204020203" pitchFamily="66" charset="0"/>
              </a:rPr>
              <a:t>Bhagavatheeswaran</a:t>
            </a:r>
            <a:r>
              <a:rPr lang="en-US" sz="1100" b="1" dirty="0">
                <a:latin typeface="Garamond" panose="02020404030301010803" pitchFamily="18" charset="0"/>
                <a:cs typeface="Cavolini" panose="020B0502040204020203" pitchFamily="66" charset="0"/>
              </a:rPr>
              <a:t>, Department of Information Technology,</a:t>
            </a:r>
          </a:p>
          <a:p>
            <a:pPr algn="ctr"/>
            <a:r>
              <a:rPr lang="en-US" sz="1100" b="1" dirty="0">
                <a:latin typeface="Garamond" panose="02020404030301010803" pitchFamily="18" charset="0"/>
                <a:cs typeface="Cavolini" panose="020B0502040204020203" pitchFamily="66" charset="0"/>
              </a:rPr>
              <a:t>SIES College of Arts, Science &amp; Commerce (Autonomous)</a:t>
            </a:r>
          </a:p>
        </p:txBody>
      </p:sp>
      <p:sp>
        <p:nvSpPr>
          <p:cNvPr id="6" name="Content Placeholder 2">
            <a:extLst>
              <a:ext uri="{FF2B5EF4-FFF2-40B4-BE49-F238E27FC236}">
                <a16:creationId xmlns:a16="http://schemas.microsoft.com/office/drawing/2014/main" id="{A85962BA-65AB-418D-A4BD-5AE7F717F7E9}"/>
              </a:ext>
            </a:extLst>
          </p:cNvPr>
          <p:cNvSpPr>
            <a:spLocks noGrp="1"/>
          </p:cNvSpPr>
          <p:nvPr>
            <p:ph idx="1"/>
          </p:nvPr>
        </p:nvSpPr>
        <p:spPr>
          <a:xfrm>
            <a:off x="477498" y="1122083"/>
            <a:ext cx="11269905" cy="4694517"/>
          </a:xfrm>
        </p:spPr>
        <p:txBody>
          <a:bodyPr>
            <a:normAutofit/>
          </a:bodyPr>
          <a:lstStyle/>
          <a:p>
            <a:pPr marL="0" indent="0" algn="just">
              <a:buNone/>
            </a:pPr>
            <a:r>
              <a:rPr lang="en-US" sz="2000" dirty="0"/>
              <a:t>WHAT WE COVERED……</a:t>
            </a:r>
          </a:p>
          <a:p>
            <a:pPr algn="just"/>
            <a:r>
              <a:rPr lang="en-US" sz="2000" dirty="0"/>
              <a:t>What is a data model?</a:t>
            </a:r>
          </a:p>
          <a:p>
            <a:pPr algn="just"/>
            <a:r>
              <a:rPr lang="en-US" sz="2000" dirty="0"/>
              <a:t>Importance of data model</a:t>
            </a:r>
          </a:p>
          <a:p>
            <a:pPr algn="just"/>
            <a:r>
              <a:rPr lang="en-US" sz="2000" dirty="0"/>
              <a:t>Data model Basic building blocks (RACE)</a:t>
            </a:r>
          </a:p>
          <a:p>
            <a:pPr algn="just"/>
            <a:r>
              <a:rPr lang="en-US" sz="2000" dirty="0"/>
              <a:t>2 notations of ERD</a:t>
            </a:r>
          </a:p>
          <a:p>
            <a:pPr algn="just"/>
            <a:r>
              <a:rPr lang="en-US" sz="2000" dirty="0"/>
              <a:t>What is a Business Rule?</a:t>
            </a:r>
          </a:p>
          <a:p>
            <a:pPr algn="just"/>
            <a:r>
              <a:rPr lang="en-US" sz="2000" dirty="0"/>
              <a:t>Translating business rules into data model components</a:t>
            </a:r>
          </a:p>
          <a:p>
            <a:pPr algn="just"/>
            <a:r>
              <a:rPr lang="en-US" sz="2000" dirty="0"/>
              <a:t>Degrees of data abstraction (4 Models)</a:t>
            </a:r>
          </a:p>
          <a:p>
            <a:pPr algn="just"/>
            <a:endParaRPr lang="en-US" sz="2000" dirty="0"/>
          </a:p>
        </p:txBody>
      </p:sp>
    </p:spTree>
    <p:extLst>
      <p:ext uri="{BB962C8B-B14F-4D97-AF65-F5344CB8AC3E}">
        <p14:creationId xmlns:p14="http://schemas.microsoft.com/office/powerpoint/2010/main" val="49648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D76C3-2660-4726-9826-0962348E6E2E}"/>
              </a:ext>
            </a:extLst>
          </p:cNvPr>
          <p:cNvSpPr>
            <a:spLocks noGrp="1"/>
          </p:cNvSpPr>
          <p:nvPr>
            <p:ph type="title"/>
          </p:nvPr>
        </p:nvSpPr>
        <p:spPr>
          <a:xfrm>
            <a:off x="581191" y="541902"/>
            <a:ext cx="11029616" cy="551607"/>
          </a:xfrm>
        </p:spPr>
        <p:txBody>
          <a:bodyPr/>
          <a:lstStyle/>
          <a:p>
            <a:r>
              <a:rPr lang="en-US" dirty="0"/>
              <a:t>Data Model</a:t>
            </a:r>
          </a:p>
        </p:txBody>
      </p:sp>
      <p:sp>
        <p:nvSpPr>
          <p:cNvPr id="3" name="Content Placeholder 2">
            <a:extLst>
              <a:ext uri="{FF2B5EF4-FFF2-40B4-BE49-F238E27FC236}">
                <a16:creationId xmlns:a16="http://schemas.microsoft.com/office/drawing/2014/main" id="{F76DC150-40A1-49F2-B4FF-995D61191D69}"/>
              </a:ext>
            </a:extLst>
          </p:cNvPr>
          <p:cNvSpPr>
            <a:spLocks noGrp="1"/>
          </p:cNvSpPr>
          <p:nvPr>
            <p:ph idx="1"/>
          </p:nvPr>
        </p:nvSpPr>
        <p:spPr>
          <a:xfrm>
            <a:off x="383229" y="1093510"/>
            <a:ext cx="11029615" cy="5258180"/>
          </a:xfrm>
        </p:spPr>
        <p:txBody>
          <a:bodyPr>
            <a:normAutofit/>
          </a:bodyPr>
          <a:lstStyle/>
          <a:p>
            <a:r>
              <a:rPr lang="en-US" dirty="0"/>
              <a:t>Data modeling, the first step in designing a database, refers to the process of creating a specific data model for a determined problem domain. (A problem domain is a clearly defined area within the real world environment, with well defined scope and boundaries, that is to be systematically addressed.) </a:t>
            </a:r>
          </a:p>
          <a:p>
            <a:r>
              <a:rPr lang="en-US" dirty="0"/>
              <a:t>A data model is a relatively simple representation, usually graphical, of more complex real-world data structures. In general terms, a model is an abstraction of a more complex real-world object or event. </a:t>
            </a:r>
          </a:p>
          <a:p>
            <a:r>
              <a:rPr lang="en-US" dirty="0"/>
              <a:t>A data model represents data structures and their characteristics, relations, constraints, transformations, and other constructs with the purpose of supporting a specific problem domain.</a:t>
            </a:r>
          </a:p>
          <a:p>
            <a:r>
              <a:rPr lang="en-US" dirty="0"/>
              <a:t>Data modeling is an iterative, progressive process. </a:t>
            </a:r>
          </a:p>
          <a:p>
            <a:r>
              <a:rPr lang="en-US" dirty="0"/>
              <a:t>The final data model is in effect a “blueprint” containing all the instructions to build a database that will meet all end-user requirements. This blueprint is narrative and graphical in nature, meaning that it contains both text descriptions in plain, unambiguous language and clear, useful diagrams depicting the main data elements.</a:t>
            </a:r>
          </a:p>
          <a:p>
            <a:r>
              <a:rPr lang="en-US" dirty="0"/>
              <a:t>An implementation-ready data model should contain at least the following components: </a:t>
            </a:r>
          </a:p>
          <a:p>
            <a:pPr lvl="1"/>
            <a:r>
              <a:rPr lang="en-US" dirty="0"/>
              <a:t> A description of the data structure that will store the end-user data. </a:t>
            </a:r>
          </a:p>
          <a:p>
            <a:pPr lvl="1"/>
            <a:r>
              <a:rPr lang="en-US" dirty="0"/>
              <a:t> A set of enforceable rules to guarantee the integrity of the data. </a:t>
            </a:r>
          </a:p>
          <a:p>
            <a:pPr lvl="1"/>
            <a:r>
              <a:rPr lang="en-US" dirty="0"/>
              <a:t> A data manipulation methodology to support the real-world data transformations</a:t>
            </a:r>
          </a:p>
        </p:txBody>
      </p:sp>
      <p:sp>
        <p:nvSpPr>
          <p:cNvPr id="5" name="Footer Placeholder 4">
            <a:extLst>
              <a:ext uri="{FF2B5EF4-FFF2-40B4-BE49-F238E27FC236}">
                <a16:creationId xmlns:a16="http://schemas.microsoft.com/office/drawing/2014/main" id="{6B097004-8282-4F9C-9BA7-447C943644CD}"/>
              </a:ext>
            </a:extLst>
          </p:cNvPr>
          <p:cNvSpPr txBox="1">
            <a:spLocks/>
          </p:cNvSpPr>
          <p:nvPr/>
        </p:nvSpPr>
        <p:spPr>
          <a:xfrm>
            <a:off x="20422" y="87744"/>
            <a:ext cx="12171578" cy="235502"/>
          </a:xfrm>
          <a:prstGeom prst="rect">
            <a:avLst/>
          </a:prstGeom>
          <a:solidFill>
            <a:schemeClr val="accent1">
              <a:lumMod val="40000"/>
              <a:lumOff val="60000"/>
            </a:schemeClr>
          </a:solidFill>
        </p:spPr>
        <p:txBody>
          <a:bodyPr vert="horz" lIns="91440" tIns="45720" rIns="91440" bIns="45720" rtlCol="0" anchor="ctr"/>
          <a:lstStyle>
            <a:defPPr>
              <a:defRPr lang="en-US"/>
            </a:defPPr>
            <a:lvl1pPr marL="0" algn="l" defTabSz="457200" rtl="0" eaLnBrk="1" latinLnBrk="0" hangingPunct="1">
              <a:defRPr sz="1200" kern="1200" baseline="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b="1" dirty="0">
                <a:solidFill>
                  <a:schemeClr val="tx1"/>
                </a:solidFill>
                <a:latin typeface="Garamond" panose="02020404030301010803" pitchFamily="18" charset="0"/>
                <a:cs typeface="Cavolini" panose="020B0502040204020203" pitchFamily="66" charset="0"/>
              </a:rPr>
              <a:t>DATA MODELS</a:t>
            </a:r>
          </a:p>
        </p:txBody>
      </p:sp>
      <p:sp>
        <p:nvSpPr>
          <p:cNvPr id="7" name="TextBox 6">
            <a:extLst>
              <a:ext uri="{FF2B5EF4-FFF2-40B4-BE49-F238E27FC236}">
                <a16:creationId xmlns:a16="http://schemas.microsoft.com/office/drawing/2014/main" id="{F43137F4-6B1E-481F-A25B-CE2628378773}"/>
              </a:ext>
            </a:extLst>
          </p:cNvPr>
          <p:cNvSpPr txBox="1"/>
          <p:nvPr/>
        </p:nvSpPr>
        <p:spPr>
          <a:xfrm>
            <a:off x="6936456" y="6351690"/>
            <a:ext cx="6094428" cy="430887"/>
          </a:xfrm>
          <a:prstGeom prst="rect">
            <a:avLst/>
          </a:prstGeom>
          <a:noFill/>
        </p:spPr>
        <p:txBody>
          <a:bodyPr wrap="square">
            <a:spAutoFit/>
          </a:bodyPr>
          <a:lstStyle/>
          <a:p>
            <a:pPr algn="ctr"/>
            <a:r>
              <a:rPr lang="en-US" sz="1100" b="1" dirty="0">
                <a:latin typeface="Garamond" panose="02020404030301010803" pitchFamily="18" charset="0"/>
                <a:cs typeface="Cavolini" panose="020B0502040204020203" pitchFamily="66" charset="0"/>
              </a:rPr>
              <a:t>Sudha </a:t>
            </a:r>
            <a:r>
              <a:rPr lang="en-US" sz="1100" b="1" dirty="0" err="1">
                <a:latin typeface="Garamond" panose="02020404030301010803" pitchFamily="18" charset="0"/>
                <a:cs typeface="Cavolini" panose="020B0502040204020203" pitchFamily="66" charset="0"/>
              </a:rPr>
              <a:t>Bhagavatheeswaran</a:t>
            </a:r>
            <a:r>
              <a:rPr lang="en-US" sz="1100" b="1" dirty="0">
                <a:latin typeface="Garamond" panose="02020404030301010803" pitchFamily="18" charset="0"/>
                <a:cs typeface="Cavolini" panose="020B0502040204020203" pitchFamily="66" charset="0"/>
              </a:rPr>
              <a:t>, Department of Information Technology,</a:t>
            </a:r>
          </a:p>
          <a:p>
            <a:pPr algn="ctr"/>
            <a:r>
              <a:rPr lang="en-US" sz="1100" b="1" dirty="0">
                <a:latin typeface="Garamond" panose="02020404030301010803" pitchFamily="18" charset="0"/>
                <a:cs typeface="Cavolini" panose="020B0502040204020203" pitchFamily="66" charset="0"/>
              </a:rPr>
              <a:t>SIES College of Arts, Science &amp; Commerce (Autonomous)</a:t>
            </a:r>
          </a:p>
        </p:txBody>
      </p:sp>
    </p:spTree>
    <p:extLst>
      <p:ext uri="{BB962C8B-B14F-4D97-AF65-F5344CB8AC3E}">
        <p14:creationId xmlns:p14="http://schemas.microsoft.com/office/powerpoint/2010/main" val="233070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D76C3-2660-4726-9826-0962348E6E2E}"/>
              </a:ext>
            </a:extLst>
          </p:cNvPr>
          <p:cNvSpPr>
            <a:spLocks noGrp="1"/>
          </p:cNvSpPr>
          <p:nvPr>
            <p:ph type="title"/>
          </p:nvPr>
        </p:nvSpPr>
        <p:spPr>
          <a:xfrm>
            <a:off x="581191" y="541902"/>
            <a:ext cx="11029616" cy="551607"/>
          </a:xfrm>
        </p:spPr>
        <p:txBody>
          <a:bodyPr/>
          <a:lstStyle/>
          <a:p>
            <a:r>
              <a:rPr lang="en-US" dirty="0"/>
              <a:t>Importance of Data Models</a:t>
            </a:r>
          </a:p>
        </p:txBody>
      </p:sp>
      <p:sp>
        <p:nvSpPr>
          <p:cNvPr id="3" name="Content Placeholder 2">
            <a:extLst>
              <a:ext uri="{FF2B5EF4-FFF2-40B4-BE49-F238E27FC236}">
                <a16:creationId xmlns:a16="http://schemas.microsoft.com/office/drawing/2014/main" id="{F76DC150-40A1-49F2-B4FF-995D61191D69}"/>
              </a:ext>
            </a:extLst>
          </p:cNvPr>
          <p:cNvSpPr>
            <a:spLocks noGrp="1"/>
          </p:cNvSpPr>
          <p:nvPr>
            <p:ph idx="1"/>
          </p:nvPr>
        </p:nvSpPr>
        <p:spPr>
          <a:xfrm>
            <a:off x="383229" y="1093510"/>
            <a:ext cx="11029615" cy="5258180"/>
          </a:xfrm>
        </p:spPr>
        <p:txBody>
          <a:bodyPr>
            <a:normAutofit/>
          </a:bodyPr>
          <a:lstStyle/>
          <a:p>
            <a:r>
              <a:rPr lang="en-US" dirty="0"/>
              <a:t>Data models can facilitate interaction among the designer, the applications programmer, and the end user. </a:t>
            </a:r>
          </a:p>
          <a:p>
            <a:r>
              <a:rPr lang="en-US" dirty="0"/>
              <a:t>A well-developed data model can even foster improved understanding of the organization for which the database design is developed. In short, data models are a communication tool. </a:t>
            </a:r>
          </a:p>
          <a:p>
            <a:r>
              <a:rPr lang="en-US" dirty="0"/>
              <a:t>This importance of data modelling: “I created this business, I worked with this business for years, and this is the first time I’ve really understood how all the pieces really fit together.”</a:t>
            </a:r>
          </a:p>
          <a:p>
            <a:r>
              <a:rPr lang="en-US" dirty="0"/>
              <a:t>Data constitute the most basic information units employed by a system. Applications are created to manage data and to help transform data into information. But data are viewed in different ways by different people, by different managers</a:t>
            </a:r>
          </a:p>
          <a:p>
            <a:r>
              <a:rPr lang="en-US" dirty="0"/>
              <a:t>When a good database blueprint is available, it does not matter that an applications programmer’s view of the data is different from that of the manager and/or the end user. </a:t>
            </a:r>
          </a:p>
          <a:p>
            <a:r>
              <a:rPr lang="en-US" dirty="0"/>
              <a:t>A house blueprint is an abstraction; you cannot live in the blueprint. Similarly, the data model is an abstraction; you cannot get the required data out of the data model. </a:t>
            </a:r>
          </a:p>
        </p:txBody>
      </p:sp>
      <p:sp>
        <p:nvSpPr>
          <p:cNvPr id="5" name="Footer Placeholder 4">
            <a:extLst>
              <a:ext uri="{FF2B5EF4-FFF2-40B4-BE49-F238E27FC236}">
                <a16:creationId xmlns:a16="http://schemas.microsoft.com/office/drawing/2014/main" id="{6B097004-8282-4F9C-9BA7-447C943644CD}"/>
              </a:ext>
            </a:extLst>
          </p:cNvPr>
          <p:cNvSpPr txBox="1">
            <a:spLocks/>
          </p:cNvSpPr>
          <p:nvPr/>
        </p:nvSpPr>
        <p:spPr>
          <a:xfrm>
            <a:off x="20422" y="87744"/>
            <a:ext cx="12171578" cy="235502"/>
          </a:xfrm>
          <a:prstGeom prst="rect">
            <a:avLst/>
          </a:prstGeom>
          <a:solidFill>
            <a:schemeClr val="accent1">
              <a:lumMod val="40000"/>
              <a:lumOff val="60000"/>
            </a:schemeClr>
          </a:solidFill>
        </p:spPr>
        <p:txBody>
          <a:bodyPr vert="horz" lIns="91440" tIns="45720" rIns="91440" bIns="45720" rtlCol="0" anchor="ctr"/>
          <a:lstStyle>
            <a:defPPr>
              <a:defRPr lang="en-US"/>
            </a:defPPr>
            <a:lvl1pPr marL="0" algn="l" defTabSz="457200" rtl="0" eaLnBrk="1" latinLnBrk="0" hangingPunct="1">
              <a:defRPr sz="1200" kern="1200" baseline="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b="1" dirty="0">
                <a:solidFill>
                  <a:schemeClr val="tx1"/>
                </a:solidFill>
                <a:latin typeface="Garamond" panose="02020404030301010803" pitchFamily="18" charset="0"/>
                <a:cs typeface="Cavolini" panose="020B0502040204020203" pitchFamily="66" charset="0"/>
              </a:rPr>
              <a:t>DATA MODELS</a:t>
            </a:r>
          </a:p>
        </p:txBody>
      </p:sp>
      <p:sp>
        <p:nvSpPr>
          <p:cNvPr id="7" name="TextBox 6">
            <a:extLst>
              <a:ext uri="{FF2B5EF4-FFF2-40B4-BE49-F238E27FC236}">
                <a16:creationId xmlns:a16="http://schemas.microsoft.com/office/drawing/2014/main" id="{F43137F4-6B1E-481F-A25B-CE2628378773}"/>
              </a:ext>
            </a:extLst>
          </p:cNvPr>
          <p:cNvSpPr txBox="1"/>
          <p:nvPr/>
        </p:nvSpPr>
        <p:spPr>
          <a:xfrm>
            <a:off x="6936456" y="6351690"/>
            <a:ext cx="6094428" cy="430887"/>
          </a:xfrm>
          <a:prstGeom prst="rect">
            <a:avLst/>
          </a:prstGeom>
          <a:noFill/>
        </p:spPr>
        <p:txBody>
          <a:bodyPr wrap="square">
            <a:spAutoFit/>
          </a:bodyPr>
          <a:lstStyle/>
          <a:p>
            <a:pPr algn="ctr"/>
            <a:r>
              <a:rPr lang="en-US" sz="1100" b="1" dirty="0">
                <a:latin typeface="Garamond" panose="02020404030301010803" pitchFamily="18" charset="0"/>
                <a:cs typeface="Cavolini" panose="020B0502040204020203" pitchFamily="66" charset="0"/>
              </a:rPr>
              <a:t>Sudha </a:t>
            </a:r>
            <a:r>
              <a:rPr lang="en-US" sz="1100" b="1" dirty="0" err="1">
                <a:latin typeface="Garamond" panose="02020404030301010803" pitchFamily="18" charset="0"/>
                <a:cs typeface="Cavolini" panose="020B0502040204020203" pitchFamily="66" charset="0"/>
              </a:rPr>
              <a:t>Bhagavatheeswaran</a:t>
            </a:r>
            <a:r>
              <a:rPr lang="en-US" sz="1100" b="1" dirty="0">
                <a:latin typeface="Garamond" panose="02020404030301010803" pitchFamily="18" charset="0"/>
                <a:cs typeface="Cavolini" panose="020B0502040204020203" pitchFamily="66" charset="0"/>
              </a:rPr>
              <a:t>, Department of Information Technology,</a:t>
            </a:r>
          </a:p>
          <a:p>
            <a:pPr algn="ctr"/>
            <a:r>
              <a:rPr lang="en-US" sz="1100" b="1" dirty="0">
                <a:latin typeface="Garamond" panose="02020404030301010803" pitchFamily="18" charset="0"/>
                <a:cs typeface="Cavolini" panose="020B0502040204020203" pitchFamily="66" charset="0"/>
              </a:rPr>
              <a:t>SIES College of Arts, Science &amp; Commerce (Autonomous)</a:t>
            </a:r>
          </a:p>
        </p:txBody>
      </p:sp>
    </p:spTree>
    <p:extLst>
      <p:ext uri="{BB962C8B-B14F-4D97-AF65-F5344CB8AC3E}">
        <p14:creationId xmlns:p14="http://schemas.microsoft.com/office/powerpoint/2010/main" val="41830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D76C3-2660-4726-9826-0962348E6E2E}"/>
              </a:ext>
            </a:extLst>
          </p:cNvPr>
          <p:cNvSpPr>
            <a:spLocks noGrp="1"/>
          </p:cNvSpPr>
          <p:nvPr>
            <p:ph type="title"/>
          </p:nvPr>
        </p:nvSpPr>
        <p:spPr>
          <a:xfrm>
            <a:off x="477494" y="541902"/>
            <a:ext cx="11029616" cy="551607"/>
          </a:xfrm>
        </p:spPr>
        <p:txBody>
          <a:bodyPr/>
          <a:lstStyle/>
          <a:p>
            <a:r>
              <a:rPr lang="en-US" dirty="0"/>
              <a:t>DATA MODEL BASIC BUILDING BLOCKS </a:t>
            </a:r>
            <a:r>
              <a:rPr lang="en-US" i="1" dirty="0">
                <a:highlight>
                  <a:srgbClr val="FFFF00"/>
                </a:highlight>
              </a:rPr>
              <a:t>(RACE)  </a:t>
            </a:r>
          </a:p>
        </p:txBody>
      </p:sp>
      <p:sp>
        <p:nvSpPr>
          <p:cNvPr id="3" name="Content Placeholder 2">
            <a:extLst>
              <a:ext uri="{FF2B5EF4-FFF2-40B4-BE49-F238E27FC236}">
                <a16:creationId xmlns:a16="http://schemas.microsoft.com/office/drawing/2014/main" id="{F76DC150-40A1-49F2-B4FF-995D61191D69}"/>
              </a:ext>
            </a:extLst>
          </p:cNvPr>
          <p:cNvSpPr>
            <a:spLocks noGrp="1"/>
          </p:cNvSpPr>
          <p:nvPr>
            <p:ph idx="1"/>
          </p:nvPr>
        </p:nvSpPr>
        <p:spPr>
          <a:xfrm>
            <a:off x="383229" y="1439944"/>
            <a:ext cx="11029615" cy="4498943"/>
          </a:xfrm>
        </p:spPr>
        <p:txBody>
          <a:bodyPr>
            <a:normAutofit/>
          </a:bodyPr>
          <a:lstStyle/>
          <a:p>
            <a:r>
              <a:rPr lang="en-US" dirty="0"/>
              <a:t>An </a:t>
            </a:r>
            <a:r>
              <a:rPr lang="en-US" b="1" dirty="0">
                <a:solidFill>
                  <a:srgbClr val="FF0000"/>
                </a:solidFill>
                <a:highlight>
                  <a:srgbClr val="FFFF00"/>
                </a:highlight>
              </a:rPr>
              <a:t>E</a:t>
            </a:r>
            <a:r>
              <a:rPr lang="en-US" b="1" dirty="0">
                <a:solidFill>
                  <a:srgbClr val="FF0000"/>
                </a:solidFill>
              </a:rPr>
              <a:t>ntity</a:t>
            </a:r>
            <a:r>
              <a:rPr lang="en-US" dirty="0"/>
              <a:t> is anything (a person, a place, a thing, or an event) about which data are to be collected and stored. An entity represents a particular type of object in the real world. Because an entity represents a particular type of object, entities are “distinguishable” that is, each entity occurrence is unique and distinct.</a:t>
            </a:r>
          </a:p>
          <a:p>
            <a:r>
              <a:rPr lang="en-US" dirty="0"/>
              <a:t>An </a:t>
            </a:r>
            <a:r>
              <a:rPr lang="en-US" b="1" dirty="0">
                <a:solidFill>
                  <a:srgbClr val="FF0000"/>
                </a:solidFill>
                <a:highlight>
                  <a:srgbClr val="FFFF00"/>
                </a:highlight>
              </a:rPr>
              <a:t>A</a:t>
            </a:r>
            <a:r>
              <a:rPr lang="en-US" b="1" dirty="0">
                <a:solidFill>
                  <a:srgbClr val="FF0000"/>
                </a:solidFill>
              </a:rPr>
              <a:t>ttribute</a:t>
            </a:r>
            <a:r>
              <a:rPr lang="en-US" dirty="0"/>
              <a:t> is a characteristic of an entity. For example, a CUSTOMER entity would be described by attributes such as customer last name, customer first name, customer phone, customer address, and customer credit limit. Attributes are the equivalent of fields in file systems.</a:t>
            </a:r>
          </a:p>
          <a:p>
            <a:r>
              <a:rPr lang="en-US" dirty="0"/>
              <a:t>A </a:t>
            </a:r>
            <a:r>
              <a:rPr lang="en-US" b="1" dirty="0">
                <a:solidFill>
                  <a:srgbClr val="FF0000"/>
                </a:solidFill>
                <a:highlight>
                  <a:srgbClr val="FFFF00"/>
                </a:highlight>
              </a:rPr>
              <a:t>R</a:t>
            </a:r>
            <a:r>
              <a:rPr lang="en-US" b="1" dirty="0">
                <a:solidFill>
                  <a:srgbClr val="FF0000"/>
                </a:solidFill>
              </a:rPr>
              <a:t>elationship</a:t>
            </a:r>
            <a:r>
              <a:rPr lang="en-US" dirty="0"/>
              <a:t> describes an association among entities. For example, a relationship exists between customers and agents that can be described as follows: an agent can serve many customers, and each customer may be served by one agent. Data models use three types of relationships: one-to-many, many-to-many, and one-to-one</a:t>
            </a:r>
          </a:p>
          <a:p>
            <a:r>
              <a:rPr lang="en-US" dirty="0"/>
              <a:t>A </a:t>
            </a:r>
            <a:r>
              <a:rPr lang="en-US" b="1" dirty="0">
                <a:solidFill>
                  <a:srgbClr val="FF0000"/>
                </a:solidFill>
                <a:highlight>
                  <a:srgbClr val="FFFF00"/>
                </a:highlight>
              </a:rPr>
              <a:t>C</a:t>
            </a:r>
            <a:r>
              <a:rPr lang="en-US" b="1" dirty="0">
                <a:solidFill>
                  <a:srgbClr val="FF0000"/>
                </a:solidFill>
              </a:rPr>
              <a:t>onstraint</a:t>
            </a:r>
            <a:r>
              <a:rPr lang="en-US" dirty="0"/>
              <a:t> is a restriction placed on the data. Constraints are important because they help to ensure data integrity. Constraints are normally expressed in the form of rules.</a:t>
            </a:r>
          </a:p>
          <a:p>
            <a:pPr marL="0" indent="0">
              <a:buNone/>
            </a:pPr>
            <a:endParaRPr lang="en-US" dirty="0"/>
          </a:p>
        </p:txBody>
      </p:sp>
      <p:sp>
        <p:nvSpPr>
          <p:cNvPr id="5" name="Footer Placeholder 4">
            <a:extLst>
              <a:ext uri="{FF2B5EF4-FFF2-40B4-BE49-F238E27FC236}">
                <a16:creationId xmlns:a16="http://schemas.microsoft.com/office/drawing/2014/main" id="{6B097004-8282-4F9C-9BA7-447C943644CD}"/>
              </a:ext>
            </a:extLst>
          </p:cNvPr>
          <p:cNvSpPr txBox="1">
            <a:spLocks/>
          </p:cNvSpPr>
          <p:nvPr/>
        </p:nvSpPr>
        <p:spPr>
          <a:xfrm>
            <a:off x="20422" y="87744"/>
            <a:ext cx="12171578" cy="235502"/>
          </a:xfrm>
          <a:prstGeom prst="rect">
            <a:avLst/>
          </a:prstGeom>
          <a:solidFill>
            <a:schemeClr val="accent1">
              <a:lumMod val="40000"/>
              <a:lumOff val="60000"/>
            </a:schemeClr>
          </a:solidFill>
        </p:spPr>
        <p:txBody>
          <a:bodyPr vert="horz" lIns="91440" tIns="45720" rIns="91440" bIns="45720" rtlCol="0" anchor="ctr"/>
          <a:lstStyle>
            <a:defPPr>
              <a:defRPr lang="en-US"/>
            </a:defPPr>
            <a:lvl1pPr marL="0" algn="l" defTabSz="457200" rtl="0" eaLnBrk="1" latinLnBrk="0" hangingPunct="1">
              <a:defRPr sz="1200" kern="1200" baseline="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b="1" dirty="0">
                <a:solidFill>
                  <a:schemeClr val="tx1"/>
                </a:solidFill>
                <a:latin typeface="Garamond" panose="02020404030301010803" pitchFamily="18" charset="0"/>
                <a:cs typeface="Cavolini" panose="020B0502040204020203" pitchFamily="66" charset="0"/>
              </a:rPr>
              <a:t>DATA MODELS</a:t>
            </a:r>
          </a:p>
        </p:txBody>
      </p:sp>
      <p:sp>
        <p:nvSpPr>
          <p:cNvPr id="7" name="TextBox 6">
            <a:extLst>
              <a:ext uri="{FF2B5EF4-FFF2-40B4-BE49-F238E27FC236}">
                <a16:creationId xmlns:a16="http://schemas.microsoft.com/office/drawing/2014/main" id="{F43137F4-6B1E-481F-A25B-CE2628378773}"/>
              </a:ext>
            </a:extLst>
          </p:cNvPr>
          <p:cNvSpPr txBox="1"/>
          <p:nvPr/>
        </p:nvSpPr>
        <p:spPr>
          <a:xfrm>
            <a:off x="6936456" y="6351690"/>
            <a:ext cx="6094428" cy="430887"/>
          </a:xfrm>
          <a:prstGeom prst="rect">
            <a:avLst/>
          </a:prstGeom>
          <a:noFill/>
        </p:spPr>
        <p:txBody>
          <a:bodyPr wrap="square">
            <a:spAutoFit/>
          </a:bodyPr>
          <a:lstStyle/>
          <a:p>
            <a:pPr algn="ctr"/>
            <a:r>
              <a:rPr lang="en-US" sz="1100" b="1" dirty="0">
                <a:latin typeface="Garamond" panose="02020404030301010803" pitchFamily="18" charset="0"/>
                <a:cs typeface="Cavolini" panose="020B0502040204020203" pitchFamily="66" charset="0"/>
              </a:rPr>
              <a:t>Sudha </a:t>
            </a:r>
            <a:r>
              <a:rPr lang="en-US" sz="1100" b="1" dirty="0" err="1">
                <a:latin typeface="Garamond" panose="02020404030301010803" pitchFamily="18" charset="0"/>
                <a:cs typeface="Cavolini" panose="020B0502040204020203" pitchFamily="66" charset="0"/>
              </a:rPr>
              <a:t>Bhagavatheeswaran</a:t>
            </a:r>
            <a:r>
              <a:rPr lang="en-US" sz="1100" b="1" dirty="0">
                <a:latin typeface="Garamond" panose="02020404030301010803" pitchFamily="18" charset="0"/>
                <a:cs typeface="Cavolini" panose="020B0502040204020203" pitchFamily="66" charset="0"/>
              </a:rPr>
              <a:t>, Department of Information Technology,</a:t>
            </a:r>
          </a:p>
          <a:p>
            <a:pPr algn="ctr"/>
            <a:r>
              <a:rPr lang="en-US" sz="1100" b="1" dirty="0">
                <a:latin typeface="Garamond" panose="02020404030301010803" pitchFamily="18" charset="0"/>
                <a:cs typeface="Cavolini" panose="020B0502040204020203" pitchFamily="66" charset="0"/>
              </a:rPr>
              <a:t>SIES College of Arts, Science &amp; Commerce (Autonomous)</a:t>
            </a:r>
          </a:p>
        </p:txBody>
      </p:sp>
    </p:spTree>
    <p:extLst>
      <p:ext uri="{BB962C8B-B14F-4D97-AF65-F5344CB8AC3E}">
        <p14:creationId xmlns:p14="http://schemas.microsoft.com/office/powerpoint/2010/main" val="293291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D76C3-2660-4726-9826-0962348E6E2E}"/>
              </a:ext>
            </a:extLst>
          </p:cNvPr>
          <p:cNvSpPr>
            <a:spLocks noGrp="1"/>
          </p:cNvSpPr>
          <p:nvPr>
            <p:ph type="title"/>
          </p:nvPr>
        </p:nvSpPr>
        <p:spPr>
          <a:xfrm>
            <a:off x="581191" y="541902"/>
            <a:ext cx="11029616" cy="551607"/>
          </a:xfrm>
        </p:spPr>
        <p:txBody>
          <a:bodyPr/>
          <a:lstStyle/>
          <a:p>
            <a:r>
              <a:rPr lang="en-US" dirty="0"/>
              <a:t>RELATIONSHIPS</a:t>
            </a:r>
          </a:p>
        </p:txBody>
      </p:sp>
      <p:sp>
        <p:nvSpPr>
          <p:cNvPr id="3" name="Content Placeholder 2">
            <a:extLst>
              <a:ext uri="{FF2B5EF4-FFF2-40B4-BE49-F238E27FC236}">
                <a16:creationId xmlns:a16="http://schemas.microsoft.com/office/drawing/2014/main" id="{F76DC150-40A1-49F2-B4FF-995D61191D69}"/>
              </a:ext>
            </a:extLst>
          </p:cNvPr>
          <p:cNvSpPr>
            <a:spLocks noGrp="1"/>
          </p:cNvSpPr>
          <p:nvPr>
            <p:ph idx="1"/>
          </p:nvPr>
        </p:nvSpPr>
        <p:spPr>
          <a:xfrm>
            <a:off x="437820" y="204716"/>
            <a:ext cx="11029615" cy="5924602"/>
          </a:xfrm>
        </p:spPr>
        <p:txBody>
          <a:bodyPr>
            <a:normAutofit/>
          </a:bodyPr>
          <a:lstStyle/>
          <a:p>
            <a:r>
              <a:rPr lang="en-US" dirty="0"/>
              <a:t>One-to-many (1:M or 1..*) relationship. A painter paints many different paintings, but each one of them is painted by only one painter. Thus, the painter (the “one”) is related to the paintings (the “many”). </a:t>
            </a:r>
          </a:p>
          <a:p>
            <a:pPr marL="0" indent="0">
              <a:buNone/>
            </a:pPr>
            <a:endParaRPr lang="en-US" dirty="0"/>
          </a:p>
          <a:p>
            <a:endParaRPr lang="en-US" dirty="0"/>
          </a:p>
          <a:p>
            <a:pPr marL="0" indent="0">
              <a:buNone/>
            </a:pPr>
            <a:endParaRPr lang="en-US" dirty="0"/>
          </a:p>
          <a:p>
            <a:r>
              <a:rPr lang="en-US" dirty="0"/>
              <a:t>Many-to-many (M:N or *..*) relationship. An employee may learn many job skills, and each job skill may be learned by many employees.</a:t>
            </a:r>
          </a:p>
          <a:p>
            <a:endParaRPr lang="en-US" dirty="0"/>
          </a:p>
          <a:p>
            <a:endParaRPr lang="en-US" dirty="0"/>
          </a:p>
          <a:p>
            <a:r>
              <a:rPr lang="en-US" dirty="0"/>
              <a:t>One-to-one (1:1 or 1..1) relationship. A retail company’s management structure may require that each of its stores be managed by a single employee. In turn, each store manager, who is an employee, manages only a single store.</a:t>
            </a:r>
          </a:p>
        </p:txBody>
      </p:sp>
      <p:sp>
        <p:nvSpPr>
          <p:cNvPr id="5" name="Footer Placeholder 4">
            <a:extLst>
              <a:ext uri="{FF2B5EF4-FFF2-40B4-BE49-F238E27FC236}">
                <a16:creationId xmlns:a16="http://schemas.microsoft.com/office/drawing/2014/main" id="{6B097004-8282-4F9C-9BA7-447C943644CD}"/>
              </a:ext>
            </a:extLst>
          </p:cNvPr>
          <p:cNvSpPr txBox="1">
            <a:spLocks/>
          </p:cNvSpPr>
          <p:nvPr/>
        </p:nvSpPr>
        <p:spPr>
          <a:xfrm>
            <a:off x="20422" y="87744"/>
            <a:ext cx="12171578" cy="235502"/>
          </a:xfrm>
          <a:prstGeom prst="rect">
            <a:avLst/>
          </a:prstGeom>
          <a:solidFill>
            <a:schemeClr val="accent1">
              <a:lumMod val="40000"/>
              <a:lumOff val="60000"/>
            </a:schemeClr>
          </a:solidFill>
        </p:spPr>
        <p:txBody>
          <a:bodyPr vert="horz" lIns="91440" tIns="45720" rIns="91440" bIns="45720" rtlCol="0" anchor="ctr"/>
          <a:lstStyle>
            <a:defPPr>
              <a:defRPr lang="en-US"/>
            </a:defPPr>
            <a:lvl1pPr marL="0" algn="l" defTabSz="457200" rtl="0" eaLnBrk="1" latinLnBrk="0" hangingPunct="1">
              <a:defRPr sz="1200" kern="1200" baseline="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b="1" dirty="0">
                <a:solidFill>
                  <a:schemeClr val="tx1"/>
                </a:solidFill>
                <a:latin typeface="Garamond" panose="02020404030301010803" pitchFamily="18" charset="0"/>
                <a:cs typeface="Cavolini" panose="020B0502040204020203" pitchFamily="66" charset="0"/>
              </a:rPr>
              <a:t>DATA MODELS</a:t>
            </a:r>
          </a:p>
        </p:txBody>
      </p:sp>
      <p:sp>
        <p:nvSpPr>
          <p:cNvPr id="7" name="TextBox 6">
            <a:extLst>
              <a:ext uri="{FF2B5EF4-FFF2-40B4-BE49-F238E27FC236}">
                <a16:creationId xmlns:a16="http://schemas.microsoft.com/office/drawing/2014/main" id="{F43137F4-6B1E-481F-A25B-CE2628378773}"/>
              </a:ext>
            </a:extLst>
          </p:cNvPr>
          <p:cNvSpPr txBox="1"/>
          <p:nvPr/>
        </p:nvSpPr>
        <p:spPr>
          <a:xfrm>
            <a:off x="6936456" y="6351690"/>
            <a:ext cx="6094428" cy="430887"/>
          </a:xfrm>
          <a:prstGeom prst="rect">
            <a:avLst/>
          </a:prstGeom>
          <a:noFill/>
        </p:spPr>
        <p:txBody>
          <a:bodyPr wrap="square">
            <a:spAutoFit/>
          </a:bodyPr>
          <a:lstStyle/>
          <a:p>
            <a:pPr algn="ctr"/>
            <a:r>
              <a:rPr lang="en-US" sz="1100" b="1" dirty="0">
                <a:latin typeface="Garamond" panose="02020404030301010803" pitchFamily="18" charset="0"/>
                <a:cs typeface="Cavolini" panose="020B0502040204020203" pitchFamily="66" charset="0"/>
              </a:rPr>
              <a:t>Sudha </a:t>
            </a:r>
            <a:r>
              <a:rPr lang="en-US" sz="1100" b="1" dirty="0" err="1">
                <a:latin typeface="Garamond" panose="02020404030301010803" pitchFamily="18" charset="0"/>
                <a:cs typeface="Cavolini" panose="020B0502040204020203" pitchFamily="66" charset="0"/>
              </a:rPr>
              <a:t>Bhagavatheeswaran</a:t>
            </a:r>
            <a:r>
              <a:rPr lang="en-US" sz="1100" b="1" dirty="0">
                <a:latin typeface="Garamond" panose="02020404030301010803" pitchFamily="18" charset="0"/>
                <a:cs typeface="Cavolini" panose="020B0502040204020203" pitchFamily="66" charset="0"/>
              </a:rPr>
              <a:t>, Department of Information Technology,</a:t>
            </a:r>
          </a:p>
          <a:p>
            <a:pPr algn="ctr"/>
            <a:r>
              <a:rPr lang="en-US" sz="1100" b="1" dirty="0">
                <a:latin typeface="Garamond" panose="02020404030301010803" pitchFamily="18" charset="0"/>
                <a:cs typeface="Cavolini" panose="020B0502040204020203" pitchFamily="66" charset="0"/>
              </a:rPr>
              <a:t>SIES College of Arts, Science &amp; Commerce (Autonomous)</a:t>
            </a:r>
          </a:p>
        </p:txBody>
      </p:sp>
      <p:pic>
        <p:nvPicPr>
          <p:cNvPr id="4" name="Picture 3">
            <a:extLst>
              <a:ext uri="{FF2B5EF4-FFF2-40B4-BE49-F238E27FC236}">
                <a16:creationId xmlns:a16="http://schemas.microsoft.com/office/drawing/2014/main" id="{74244087-9B1B-47E3-ACCC-1242B96030F9}"/>
              </a:ext>
            </a:extLst>
          </p:cNvPr>
          <p:cNvPicPr>
            <a:picLocks noChangeAspect="1"/>
          </p:cNvPicPr>
          <p:nvPr/>
        </p:nvPicPr>
        <p:blipFill>
          <a:blip r:embed="rId2"/>
          <a:stretch>
            <a:fillRect/>
          </a:stretch>
        </p:blipFill>
        <p:spPr>
          <a:xfrm>
            <a:off x="1751722" y="1990298"/>
            <a:ext cx="4354489" cy="962038"/>
          </a:xfrm>
          <a:prstGeom prst="rect">
            <a:avLst/>
          </a:prstGeom>
        </p:spPr>
      </p:pic>
      <p:pic>
        <p:nvPicPr>
          <p:cNvPr id="6" name="Picture 5">
            <a:extLst>
              <a:ext uri="{FF2B5EF4-FFF2-40B4-BE49-F238E27FC236}">
                <a16:creationId xmlns:a16="http://schemas.microsoft.com/office/drawing/2014/main" id="{90AE5621-088B-475A-9D45-C52A46C67352}"/>
              </a:ext>
            </a:extLst>
          </p:cNvPr>
          <p:cNvPicPr>
            <a:picLocks noChangeAspect="1"/>
          </p:cNvPicPr>
          <p:nvPr/>
        </p:nvPicPr>
        <p:blipFill>
          <a:blip r:embed="rId3"/>
          <a:stretch>
            <a:fillRect/>
          </a:stretch>
        </p:blipFill>
        <p:spPr>
          <a:xfrm>
            <a:off x="3026960" y="3601501"/>
            <a:ext cx="4800600" cy="1104900"/>
          </a:xfrm>
          <a:prstGeom prst="rect">
            <a:avLst/>
          </a:prstGeom>
        </p:spPr>
      </p:pic>
      <p:pic>
        <p:nvPicPr>
          <p:cNvPr id="8" name="Picture 7">
            <a:extLst>
              <a:ext uri="{FF2B5EF4-FFF2-40B4-BE49-F238E27FC236}">
                <a16:creationId xmlns:a16="http://schemas.microsoft.com/office/drawing/2014/main" id="{1FB2598D-DD9B-4BE2-956A-1E376F1F4AD0}"/>
              </a:ext>
            </a:extLst>
          </p:cNvPr>
          <p:cNvPicPr>
            <a:picLocks noChangeAspect="1"/>
          </p:cNvPicPr>
          <p:nvPr/>
        </p:nvPicPr>
        <p:blipFill>
          <a:blip r:embed="rId4"/>
          <a:stretch>
            <a:fillRect/>
          </a:stretch>
        </p:blipFill>
        <p:spPr>
          <a:xfrm>
            <a:off x="2652428" y="5384085"/>
            <a:ext cx="4867275" cy="1009650"/>
          </a:xfrm>
          <a:prstGeom prst="rect">
            <a:avLst/>
          </a:prstGeom>
        </p:spPr>
      </p:pic>
    </p:spTree>
    <p:extLst>
      <p:ext uri="{BB962C8B-B14F-4D97-AF65-F5344CB8AC3E}">
        <p14:creationId xmlns:p14="http://schemas.microsoft.com/office/powerpoint/2010/main" val="406261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94261-D2BD-4C1F-B489-69DF61163D65}"/>
              </a:ext>
            </a:extLst>
          </p:cNvPr>
          <p:cNvSpPr>
            <a:spLocks noGrp="1"/>
          </p:cNvSpPr>
          <p:nvPr>
            <p:ph type="title"/>
          </p:nvPr>
        </p:nvSpPr>
        <p:spPr>
          <a:xfrm>
            <a:off x="581192" y="702156"/>
            <a:ext cx="11029616" cy="457591"/>
          </a:xfrm>
        </p:spPr>
        <p:txBody>
          <a:bodyPr>
            <a:normAutofit fontScale="90000"/>
          </a:bodyPr>
          <a:lstStyle/>
          <a:p>
            <a:r>
              <a:rPr lang="en-US" dirty="0"/>
              <a:t>2 Notations - ERD</a:t>
            </a:r>
          </a:p>
        </p:txBody>
      </p:sp>
      <p:sp>
        <p:nvSpPr>
          <p:cNvPr id="3" name="Content Placeholder 2">
            <a:extLst>
              <a:ext uri="{FF2B5EF4-FFF2-40B4-BE49-F238E27FC236}">
                <a16:creationId xmlns:a16="http://schemas.microsoft.com/office/drawing/2014/main" id="{5C6A46F1-D5BF-4840-9E9F-C3850F681A55}"/>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E052B67C-07FA-45DC-BDB3-E8C9445F7352}"/>
              </a:ext>
            </a:extLst>
          </p:cNvPr>
          <p:cNvPicPr>
            <a:picLocks noChangeAspect="1"/>
          </p:cNvPicPr>
          <p:nvPr/>
        </p:nvPicPr>
        <p:blipFill>
          <a:blip r:embed="rId2"/>
          <a:stretch>
            <a:fillRect/>
          </a:stretch>
        </p:blipFill>
        <p:spPr>
          <a:xfrm>
            <a:off x="581192" y="1291472"/>
            <a:ext cx="9524342" cy="5126778"/>
          </a:xfrm>
          <a:prstGeom prst="rect">
            <a:avLst/>
          </a:prstGeom>
        </p:spPr>
      </p:pic>
      <p:sp>
        <p:nvSpPr>
          <p:cNvPr id="6" name="TextBox 5">
            <a:extLst>
              <a:ext uri="{FF2B5EF4-FFF2-40B4-BE49-F238E27FC236}">
                <a16:creationId xmlns:a16="http://schemas.microsoft.com/office/drawing/2014/main" id="{141A6E04-8B39-4ED7-9EF5-CAE1047BAEE4}"/>
              </a:ext>
            </a:extLst>
          </p:cNvPr>
          <p:cNvSpPr txBox="1"/>
          <p:nvPr/>
        </p:nvSpPr>
        <p:spPr>
          <a:xfrm>
            <a:off x="6936456" y="6351690"/>
            <a:ext cx="6094428" cy="430887"/>
          </a:xfrm>
          <a:prstGeom prst="rect">
            <a:avLst/>
          </a:prstGeom>
          <a:noFill/>
        </p:spPr>
        <p:txBody>
          <a:bodyPr wrap="square">
            <a:spAutoFit/>
          </a:bodyPr>
          <a:lstStyle/>
          <a:p>
            <a:pPr algn="ctr"/>
            <a:r>
              <a:rPr lang="en-US" sz="1100" b="1" dirty="0">
                <a:latin typeface="Garamond" panose="02020404030301010803" pitchFamily="18" charset="0"/>
                <a:cs typeface="Cavolini" panose="020B0502040204020203" pitchFamily="66" charset="0"/>
              </a:rPr>
              <a:t>Sudha </a:t>
            </a:r>
            <a:r>
              <a:rPr lang="en-US" sz="1100" b="1" dirty="0" err="1">
                <a:latin typeface="Garamond" panose="02020404030301010803" pitchFamily="18" charset="0"/>
                <a:cs typeface="Cavolini" panose="020B0502040204020203" pitchFamily="66" charset="0"/>
              </a:rPr>
              <a:t>Bhagavatheeswaran</a:t>
            </a:r>
            <a:r>
              <a:rPr lang="en-US" sz="1100" b="1" dirty="0">
                <a:latin typeface="Garamond" panose="02020404030301010803" pitchFamily="18" charset="0"/>
                <a:cs typeface="Cavolini" panose="020B0502040204020203" pitchFamily="66" charset="0"/>
              </a:rPr>
              <a:t>, Department of Information Technology,</a:t>
            </a:r>
          </a:p>
          <a:p>
            <a:pPr algn="ctr"/>
            <a:r>
              <a:rPr lang="en-US" sz="1100" b="1" dirty="0">
                <a:latin typeface="Garamond" panose="02020404030301010803" pitchFamily="18" charset="0"/>
                <a:cs typeface="Cavolini" panose="020B0502040204020203" pitchFamily="66" charset="0"/>
              </a:rPr>
              <a:t>SIES College of Arts, Science &amp; Commerce (Autonomous)</a:t>
            </a:r>
          </a:p>
        </p:txBody>
      </p:sp>
      <p:sp>
        <p:nvSpPr>
          <p:cNvPr id="8" name="Footer Placeholder 4">
            <a:extLst>
              <a:ext uri="{FF2B5EF4-FFF2-40B4-BE49-F238E27FC236}">
                <a16:creationId xmlns:a16="http://schemas.microsoft.com/office/drawing/2014/main" id="{B55F786C-5BDF-42C8-8CF4-CB81BE2FB39A}"/>
              </a:ext>
            </a:extLst>
          </p:cNvPr>
          <p:cNvSpPr txBox="1">
            <a:spLocks/>
          </p:cNvSpPr>
          <p:nvPr/>
        </p:nvSpPr>
        <p:spPr>
          <a:xfrm>
            <a:off x="20422" y="87744"/>
            <a:ext cx="12171578" cy="235502"/>
          </a:xfrm>
          <a:prstGeom prst="rect">
            <a:avLst/>
          </a:prstGeom>
          <a:solidFill>
            <a:schemeClr val="accent1">
              <a:lumMod val="40000"/>
              <a:lumOff val="60000"/>
            </a:schemeClr>
          </a:solidFill>
        </p:spPr>
        <p:txBody>
          <a:bodyPr vert="horz" lIns="91440" tIns="45720" rIns="91440" bIns="45720" rtlCol="0" anchor="ctr"/>
          <a:lstStyle>
            <a:defPPr>
              <a:defRPr lang="en-US"/>
            </a:defPPr>
            <a:lvl1pPr marL="0" algn="l" defTabSz="457200" rtl="0" eaLnBrk="1" latinLnBrk="0" hangingPunct="1">
              <a:defRPr sz="1200" kern="1200" baseline="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b="1" dirty="0">
                <a:solidFill>
                  <a:schemeClr val="tx1"/>
                </a:solidFill>
                <a:latin typeface="Garamond" panose="02020404030301010803" pitchFamily="18" charset="0"/>
                <a:cs typeface="Cavolini" panose="020B0502040204020203" pitchFamily="66" charset="0"/>
              </a:rPr>
              <a:t>DATA MODELS</a:t>
            </a:r>
          </a:p>
        </p:txBody>
      </p:sp>
    </p:spTree>
    <p:extLst>
      <p:ext uri="{BB962C8B-B14F-4D97-AF65-F5344CB8AC3E}">
        <p14:creationId xmlns:p14="http://schemas.microsoft.com/office/powerpoint/2010/main" val="3067443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D76C3-2660-4726-9826-0962348E6E2E}"/>
              </a:ext>
            </a:extLst>
          </p:cNvPr>
          <p:cNvSpPr>
            <a:spLocks noGrp="1"/>
          </p:cNvSpPr>
          <p:nvPr>
            <p:ph type="title"/>
          </p:nvPr>
        </p:nvSpPr>
        <p:spPr>
          <a:xfrm>
            <a:off x="477494" y="541902"/>
            <a:ext cx="11029616" cy="551607"/>
          </a:xfrm>
        </p:spPr>
        <p:txBody>
          <a:bodyPr>
            <a:normAutofit fontScale="90000"/>
          </a:bodyPr>
          <a:lstStyle/>
          <a:p>
            <a:r>
              <a:rPr lang="en-US" dirty="0"/>
              <a:t>DATA MODEL BASIC BUILDING BLOCKS – Example </a:t>
            </a:r>
            <a:r>
              <a:rPr lang="en-US" i="1" dirty="0">
                <a:highlight>
                  <a:srgbClr val="FFFF00"/>
                </a:highlight>
              </a:rPr>
              <a:t>(Find RACE) </a:t>
            </a:r>
            <a:endParaRPr lang="en-US" dirty="0"/>
          </a:p>
        </p:txBody>
      </p:sp>
      <p:sp>
        <p:nvSpPr>
          <p:cNvPr id="3" name="Content Placeholder 2">
            <a:extLst>
              <a:ext uri="{FF2B5EF4-FFF2-40B4-BE49-F238E27FC236}">
                <a16:creationId xmlns:a16="http://schemas.microsoft.com/office/drawing/2014/main" id="{F76DC150-40A1-49F2-B4FF-995D61191D69}"/>
              </a:ext>
            </a:extLst>
          </p:cNvPr>
          <p:cNvSpPr>
            <a:spLocks noGrp="1"/>
          </p:cNvSpPr>
          <p:nvPr>
            <p:ph idx="1"/>
          </p:nvPr>
        </p:nvSpPr>
        <p:spPr>
          <a:xfrm>
            <a:off x="383229" y="1439945"/>
            <a:ext cx="11029615" cy="2104534"/>
          </a:xfrm>
        </p:spPr>
        <p:txBody>
          <a:bodyPr>
            <a:normAutofit/>
          </a:bodyPr>
          <a:lstStyle/>
          <a:p>
            <a:r>
              <a:rPr lang="en-US" dirty="0"/>
              <a:t>Entity -  EMPLOYEE,DEPARTMENT</a:t>
            </a:r>
          </a:p>
          <a:p>
            <a:r>
              <a:rPr lang="en-US" dirty="0"/>
              <a:t>Attributes – For EMPLOYEE, EMPNO,ENAME,JOB………..For DEPARTMENT , DEPTNO,DNAME,LOC</a:t>
            </a:r>
          </a:p>
          <a:p>
            <a:r>
              <a:rPr lang="en-US" dirty="0"/>
              <a:t>Relationship – EMPLOYEE to DEPARTMENT  - Many to one , DEPARTMENT to EMPLOYEE – One to Many</a:t>
            </a:r>
          </a:p>
          <a:p>
            <a:r>
              <a:rPr lang="en-US" dirty="0"/>
              <a:t>Constraint -  An employee’s salary must have values that are between 6,000 and 350,000.</a:t>
            </a:r>
          </a:p>
          <a:p>
            <a:pPr marL="0" indent="0">
              <a:buNone/>
            </a:pPr>
            <a:endParaRPr lang="en-US" dirty="0"/>
          </a:p>
        </p:txBody>
      </p:sp>
      <p:sp>
        <p:nvSpPr>
          <p:cNvPr id="5" name="Footer Placeholder 4">
            <a:extLst>
              <a:ext uri="{FF2B5EF4-FFF2-40B4-BE49-F238E27FC236}">
                <a16:creationId xmlns:a16="http://schemas.microsoft.com/office/drawing/2014/main" id="{6B097004-8282-4F9C-9BA7-447C943644CD}"/>
              </a:ext>
            </a:extLst>
          </p:cNvPr>
          <p:cNvSpPr txBox="1">
            <a:spLocks/>
          </p:cNvSpPr>
          <p:nvPr/>
        </p:nvSpPr>
        <p:spPr>
          <a:xfrm>
            <a:off x="20422" y="87744"/>
            <a:ext cx="12171578" cy="235502"/>
          </a:xfrm>
          <a:prstGeom prst="rect">
            <a:avLst/>
          </a:prstGeom>
          <a:solidFill>
            <a:schemeClr val="accent1">
              <a:lumMod val="40000"/>
              <a:lumOff val="60000"/>
            </a:schemeClr>
          </a:solidFill>
        </p:spPr>
        <p:txBody>
          <a:bodyPr vert="horz" lIns="91440" tIns="45720" rIns="91440" bIns="45720" rtlCol="0" anchor="ctr"/>
          <a:lstStyle>
            <a:defPPr>
              <a:defRPr lang="en-US"/>
            </a:defPPr>
            <a:lvl1pPr marL="0" algn="l" defTabSz="457200" rtl="0" eaLnBrk="1" latinLnBrk="0" hangingPunct="1">
              <a:defRPr sz="1200" kern="1200" baseline="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b="1" dirty="0">
                <a:solidFill>
                  <a:schemeClr val="tx1"/>
                </a:solidFill>
                <a:latin typeface="Garamond" panose="02020404030301010803" pitchFamily="18" charset="0"/>
                <a:cs typeface="Cavolini" panose="020B0502040204020203" pitchFamily="66" charset="0"/>
              </a:rPr>
              <a:t>DATA MODELS</a:t>
            </a:r>
          </a:p>
        </p:txBody>
      </p:sp>
      <p:sp>
        <p:nvSpPr>
          <p:cNvPr id="7" name="TextBox 6">
            <a:extLst>
              <a:ext uri="{FF2B5EF4-FFF2-40B4-BE49-F238E27FC236}">
                <a16:creationId xmlns:a16="http://schemas.microsoft.com/office/drawing/2014/main" id="{F43137F4-6B1E-481F-A25B-CE2628378773}"/>
              </a:ext>
            </a:extLst>
          </p:cNvPr>
          <p:cNvSpPr txBox="1"/>
          <p:nvPr/>
        </p:nvSpPr>
        <p:spPr>
          <a:xfrm>
            <a:off x="6936456" y="6351690"/>
            <a:ext cx="6094428" cy="430887"/>
          </a:xfrm>
          <a:prstGeom prst="rect">
            <a:avLst/>
          </a:prstGeom>
          <a:noFill/>
        </p:spPr>
        <p:txBody>
          <a:bodyPr wrap="square">
            <a:spAutoFit/>
          </a:bodyPr>
          <a:lstStyle/>
          <a:p>
            <a:pPr algn="ctr"/>
            <a:r>
              <a:rPr lang="en-US" sz="1100" b="1" dirty="0">
                <a:latin typeface="Garamond" panose="02020404030301010803" pitchFamily="18" charset="0"/>
                <a:cs typeface="Cavolini" panose="020B0502040204020203" pitchFamily="66" charset="0"/>
              </a:rPr>
              <a:t>Sudha </a:t>
            </a:r>
            <a:r>
              <a:rPr lang="en-US" sz="1100" b="1" dirty="0" err="1">
                <a:latin typeface="Garamond" panose="02020404030301010803" pitchFamily="18" charset="0"/>
                <a:cs typeface="Cavolini" panose="020B0502040204020203" pitchFamily="66" charset="0"/>
              </a:rPr>
              <a:t>Bhagavatheeswaran</a:t>
            </a:r>
            <a:r>
              <a:rPr lang="en-US" sz="1100" b="1" dirty="0">
                <a:latin typeface="Garamond" panose="02020404030301010803" pitchFamily="18" charset="0"/>
                <a:cs typeface="Cavolini" panose="020B0502040204020203" pitchFamily="66" charset="0"/>
              </a:rPr>
              <a:t>, Department of Information Technology,</a:t>
            </a:r>
          </a:p>
          <a:p>
            <a:pPr algn="ctr"/>
            <a:r>
              <a:rPr lang="en-US" sz="1100" b="1" dirty="0">
                <a:latin typeface="Garamond" panose="02020404030301010803" pitchFamily="18" charset="0"/>
                <a:cs typeface="Cavolini" panose="020B0502040204020203" pitchFamily="66" charset="0"/>
              </a:rPr>
              <a:t>SIES College of Arts, Science &amp; Commerce (Autonomous)</a:t>
            </a:r>
          </a:p>
        </p:txBody>
      </p:sp>
      <p:sp>
        <p:nvSpPr>
          <p:cNvPr id="8" name="TextBox 7">
            <a:extLst>
              <a:ext uri="{FF2B5EF4-FFF2-40B4-BE49-F238E27FC236}">
                <a16:creationId xmlns:a16="http://schemas.microsoft.com/office/drawing/2014/main" id="{5D1CAB43-948B-431E-AF31-7C59A09F28C2}"/>
              </a:ext>
            </a:extLst>
          </p:cNvPr>
          <p:cNvSpPr txBox="1"/>
          <p:nvPr/>
        </p:nvSpPr>
        <p:spPr>
          <a:xfrm>
            <a:off x="2519886" y="3941180"/>
            <a:ext cx="1309641" cy="369332"/>
          </a:xfrm>
          <a:prstGeom prst="rect">
            <a:avLst/>
          </a:prstGeom>
          <a:noFill/>
        </p:spPr>
        <p:txBody>
          <a:bodyPr wrap="square" rtlCol="0">
            <a:spAutoFit/>
          </a:bodyPr>
          <a:lstStyle/>
          <a:p>
            <a:r>
              <a:rPr lang="en-US" dirty="0"/>
              <a:t>EMPLOYEE</a:t>
            </a:r>
          </a:p>
        </p:txBody>
      </p:sp>
      <p:pic>
        <p:nvPicPr>
          <p:cNvPr id="9" name="Picture 8">
            <a:extLst>
              <a:ext uri="{FF2B5EF4-FFF2-40B4-BE49-F238E27FC236}">
                <a16:creationId xmlns:a16="http://schemas.microsoft.com/office/drawing/2014/main" id="{527AF086-A1F8-4197-B393-1EDD067F8FAF}"/>
              </a:ext>
            </a:extLst>
          </p:cNvPr>
          <p:cNvPicPr>
            <a:picLocks noChangeAspect="1"/>
          </p:cNvPicPr>
          <p:nvPr/>
        </p:nvPicPr>
        <p:blipFill>
          <a:blip r:embed="rId2"/>
          <a:stretch>
            <a:fillRect/>
          </a:stretch>
        </p:blipFill>
        <p:spPr>
          <a:xfrm>
            <a:off x="147417" y="4310512"/>
            <a:ext cx="6505575" cy="1762125"/>
          </a:xfrm>
          <a:prstGeom prst="rect">
            <a:avLst/>
          </a:prstGeom>
        </p:spPr>
      </p:pic>
      <p:pic>
        <p:nvPicPr>
          <p:cNvPr id="10" name="Picture 2" descr="Chapter 3. Introduction to SQL">
            <a:extLst>
              <a:ext uri="{FF2B5EF4-FFF2-40B4-BE49-F238E27FC236}">
                <a16:creationId xmlns:a16="http://schemas.microsoft.com/office/drawing/2014/main" id="{CBE1037D-AA07-4DEE-B995-9834B532B6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1336" y="4381847"/>
            <a:ext cx="3004814" cy="128623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2332812-5FEA-4033-BB5F-3676CAF25214}"/>
              </a:ext>
            </a:extLst>
          </p:cNvPr>
          <p:cNvSpPr txBox="1"/>
          <p:nvPr/>
        </p:nvSpPr>
        <p:spPr>
          <a:xfrm>
            <a:off x="8578922" y="4074758"/>
            <a:ext cx="1524250" cy="369332"/>
          </a:xfrm>
          <a:prstGeom prst="rect">
            <a:avLst/>
          </a:prstGeom>
          <a:noFill/>
        </p:spPr>
        <p:txBody>
          <a:bodyPr wrap="square" rtlCol="0">
            <a:spAutoFit/>
          </a:bodyPr>
          <a:lstStyle/>
          <a:p>
            <a:r>
              <a:rPr lang="en-US" dirty="0"/>
              <a:t>DEPARTMENT</a:t>
            </a:r>
          </a:p>
        </p:txBody>
      </p:sp>
      <p:sp>
        <p:nvSpPr>
          <p:cNvPr id="12" name="Arrow: Down 11">
            <a:extLst>
              <a:ext uri="{FF2B5EF4-FFF2-40B4-BE49-F238E27FC236}">
                <a16:creationId xmlns:a16="http://schemas.microsoft.com/office/drawing/2014/main" id="{F6132127-2363-4EE9-865C-911F89042D7E}"/>
              </a:ext>
            </a:extLst>
          </p:cNvPr>
          <p:cNvSpPr/>
          <p:nvPr/>
        </p:nvSpPr>
        <p:spPr>
          <a:xfrm>
            <a:off x="8062761" y="3919533"/>
            <a:ext cx="266232" cy="4158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D8B6E74-94AF-49B0-ACA4-BEF146BAF2BB}"/>
              </a:ext>
            </a:extLst>
          </p:cNvPr>
          <p:cNvSpPr txBox="1"/>
          <p:nvPr/>
        </p:nvSpPr>
        <p:spPr>
          <a:xfrm>
            <a:off x="7614385" y="3577388"/>
            <a:ext cx="1658792" cy="369332"/>
          </a:xfrm>
          <a:prstGeom prst="rect">
            <a:avLst/>
          </a:prstGeom>
          <a:noFill/>
        </p:spPr>
        <p:txBody>
          <a:bodyPr wrap="square" rtlCol="0">
            <a:spAutoFit/>
          </a:bodyPr>
          <a:lstStyle/>
          <a:p>
            <a:r>
              <a:rPr lang="en-US" dirty="0"/>
              <a:t>PRIMARY KEY</a:t>
            </a:r>
          </a:p>
        </p:txBody>
      </p:sp>
      <p:sp>
        <p:nvSpPr>
          <p:cNvPr id="14" name="Arrow: Down 13">
            <a:extLst>
              <a:ext uri="{FF2B5EF4-FFF2-40B4-BE49-F238E27FC236}">
                <a16:creationId xmlns:a16="http://schemas.microsoft.com/office/drawing/2014/main" id="{59A466FB-4835-4D1D-948F-E94406B4E5D7}"/>
              </a:ext>
            </a:extLst>
          </p:cNvPr>
          <p:cNvSpPr/>
          <p:nvPr/>
        </p:nvSpPr>
        <p:spPr>
          <a:xfrm>
            <a:off x="553091" y="3919976"/>
            <a:ext cx="266232" cy="4158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587481D-4022-4A8D-ACAF-2091B47C37C2}"/>
              </a:ext>
            </a:extLst>
          </p:cNvPr>
          <p:cNvSpPr txBox="1"/>
          <p:nvPr/>
        </p:nvSpPr>
        <p:spPr>
          <a:xfrm>
            <a:off x="122476" y="3480996"/>
            <a:ext cx="1658792" cy="369332"/>
          </a:xfrm>
          <a:prstGeom prst="rect">
            <a:avLst/>
          </a:prstGeom>
          <a:noFill/>
        </p:spPr>
        <p:txBody>
          <a:bodyPr wrap="square" rtlCol="0">
            <a:spAutoFit/>
          </a:bodyPr>
          <a:lstStyle/>
          <a:p>
            <a:r>
              <a:rPr lang="en-US" dirty="0"/>
              <a:t>PRIMARY KEY</a:t>
            </a:r>
          </a:p>
        </p:txBody>
      </p:sp>
      <p:sp>
        <p:nvSpPr>
          <p:cNvPr id="16" name="Arrow: Down 15">
            <a:extLst>
              <a:ext uri="{FF2B5EF4-FFF2-40B4-BE49-F238E27FC236}">
                <a16:creationId xmlns:a16="http://schemas.microsoft.com/office/drawing/2014/main" id="{A50E0035-4297-4BFC-AC64-CE8ABF93B9B1}"/>
              </a:ext>
            </a:extLst>
          </p:cNvPr>
          <p:cNvSpPr/>
          <p:nvPr/>
        </p:nvSpPr>
        <p:spPr>
          <a:xfrm>
            <a:off x="6017248" y="3919976"/>
            <a:ext cx="266232" cy="4158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6EA4276-AB36-48C8-992F-8DC7D2E8DFD5}"/>
              </a:ext>
            </a:extLst>
          </p:cNvPr>
          <p:cNvSpPr txBox="1"/>
          <p:nvPr/>
        </p:nvSpPr>
        <p:spPr>
          <a:xfrm>
            <a:off x="5344037" y="3580126"/>
            <a:ext cx="1658792" cy="369332"/>
          </a:xfrm>
          <a:prstGeom prst="rect">
            <a:avLst/>
          </a:prstGeom>
          <a:noFill/>
        </p:spPr>
        <p:txBody>
          <a:bodyPr wrap="square" rtlCol="0">
            <a:spAutoFit/>
          </a:bodyPr>
          <a:lstStyle/>
          <a:p>
            <a:r>
              <a:rPr lang="en-US" dirty="0"/>
              <a:t>FOREIGN KEY</a:t>
            </a:r>
          </a:p>
        </p:txBody>
      </p:sp>
    </p:spTree>
    <p:extLst>
      <p:ext uri="{BB962C8B-B14F-4D97-AF65-F5344CB8AC3E}">
        <p14:creationId xmlns:p14="http://schemas.microsoft.com/office/powerpoint/2010/main" val="1625436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animBg="1"/>
      <p:bldP spid="13" grpId="0"/>
      <p:bldP spid="14" grpId="0" animBg="1"/>
      <p:bldP spid="15" grpId="0"/>
      <p:bldP spid="16" grpId="0" animBg="1"/>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D76C3-2660-4726-9826-0962348E6E2E}"/>
              </a:ext>
            </a:extLst>
          </p:cNvPr>
          <p:cNvSpPr>
            <a:spLocks noGrp="1"/>
          </p:cNvSpPr>
          <p:nvPr>
            <p:ph type="title"/>
          </p:nvPr>
        </p:nvSpPr>
        <p:spPr>
          <a:xfrm>
            <a:off x="581192" y="817706"/>
            <a:ext cx="11029616" cy="551607"/>
          </a:xfrm>
        </p:spPr>
        <p:txBody>
          <a:bodyPr/>
          <a:lstStyle/>
          <a:p>
            <a:r>
              <a:rPr lang="en-US" dirty="0"/>
              <a:t>BUSINESS RULES</a:t>
            </a:r>
          </a:p>
        </p:txBody>
      </p:sp>
      <p:sp>
        <p:nvSpPr>
          <p:cNvPr id="3" name="Content Placeholder 2">
            <a:extLst>
              <a:ext uri="{FF2B5EF4-FFF2-40B4-BE49-F238E27FC236}">
                <a16:creationId xmlns:a16="http://schemas.microsoft.com/office/drawing/2014/main" id="{F76DC150-40A1-49F2-B4FF-995D61191D69}"/>
              </a:ext>
            </a:extLst>
          </p:cNvPr>
          <p:cNvSpPr>
            <a:spLocks noGrp="1"/>
          </p:cNvSpPr>
          <p:nvPr>
            <p:ph idx="1"/>
          </p:nvPr>
        </p:nvSpPr>
        <p:spPr>
          <a:xfrm>
            <a:off x="383229" y="1093510"/>
            <a:ext cx="11029615" cy="5258180"/>
          </a:xfrm>
        </p:spPr>
        <p:txBody>
          <a:bodyPr>
            <a:normAutofit/>
          </a:bodyPr>
          <a:lstStyle/>
          <a:p>
            <a:r>
              <a:rPr lang="en-US" dirty="0"/>
              <a:t>A business rule is a brief, precise, and unambiguous description of a policy, procedure, or principle within a specific organization.</a:t>
            </a:r>
          </a:p>
          <a:p>
            <a:r>
              <a:rPr lang="en-US" dirty="0"/>
              <a:t>Business rules, derived from a detailed description of an organization’s operations, help to create and enforce actions within that organization’s environment. Business rules must be rendered in writing and updated to reflect any change in the organization’s operational environment.</a:t>
            </a:r>
          </a:p>
          <a:p>
            <a:r>
              <a:rPr lang="en-US" dirty="0"/>
              <a:t>Business rules describe, in simple language, the main and distinguishing characteristics of the data as viewed by the company. </a:t>
            </a:r>
          </a:p>
          <a:p>
            <a:r>
              <a:rPr lang="en-US" dirty="0"/>
              <a:t>Examples of business rules are as follows: A customer may generate many invoices. An invoice is generated by only one customer. A training session cannot be scheduled for fewer than 10 employees or for more than 30 employees.</a:t>
            </a:r>
          </a:p>
          <a:p>
            <a:r>
              <a:rPr lang="en-US" dirty="0"/>
              <a:t>Business rules establish entities, relationships, and constraints</a:t>
            </a:r>
          </a:p>
        </p:txBody>
      </p:sp>
      <p:sp>
        <p:nvSpPr>
          <p:cNvPr id="5" name="Footer Placeholder 4">
            <a:extLst>
              <a:ext uri="{FF2B5EF4-FFF2-40B4-BE49-F238E27FC236}">
                <a16:creationId xmlns:a16="http://schemas.microsoft.com/office/drawing/2014/main" id="{6B097004-8282-4F9C-9BA7-447C943644CD}"/>
              </a:ext>
            </a:extLst>
          </p:cNvPr>
          <p:cNvSpPr txBox="1">
            <a:spLocks/>
          </p:cNvSpPr>
          <p:nvPr/>
        </p:nvSpPr>
        <p:spPr>
          <a:xfrm>
            <a:off x="20422" y="87744"/>
            <a:ext cx="12171578" cy="235502"/>
          </a:xfrm>
          <a:prstGeom prst="rect">
            <a:avLst/>
          </a:prstGeom>
          <a:solidFill>
            <a:schemeClr val="accent1">
              <a:lumMod val="40000"/>
              <a:lumOff val="60000"/>
            </a:schemeClr>
          </a:solidFill>
        </p:spPr>
        <p:txBody>
          <a:bodyPr vert="horz" lIns="91440" tIns="45720" rIns="91440" bIns="45720" rtlCol="0" anchor="ctr"/>
          <a:lstStyle>
            <a:defPPr>
              <a:defRPr lang="en-US"/>
            </a:defPPr>
            <a:lvl1pPr marL="0" algn="l" defTabSz="457200" rtl="0" eaLnBrk="1" latinLnBrk="0" hangingPunct="1">
              <a:defRPr sz="1200" kern="1200" baseline="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b="1" dirty="0">
                <a:solidFill>
                  <a:schemeClr val="tx1"/>
                </a:solidFill>
                <a:latin typeface="Garamond" panose="02020404030301010803" pitchFamily="18" charset="0"/>
                <a:cs typeface="Cavolini" panose="020B0502040204020203" pitchFamily="66" charset="0"/>
              </a:rPr>
              <a:t>DATA MODELS</a:t>
            </a:r>
          </a:p>
        </p:txBody>
      </p:sp>
      <p:sp>
        <p:nvSpPr>
          <p:cNvPr id="7" name="TextBox 6">
            <a:extLst>
              <a:ext uri="{FF2B5EF4-FFF2-40B4-BE49-F238E27FC236}">
                <a16:creationId xmlns:a16="http://schemas.microsoft.com/office/drawing/2014/main" id="{F43137F4-6B1E-481F-A25B-CE2628378773}"/>
              </a:ext>
            </a:extLst>
          </p:cNvPr>
          <p:cNvSpPr txBox="1"/>
          <p:nvPr/>
        </p:nvSpPr>
        <p:spPr>
          <a:xfrm>
            <a:off x="6936456" y="6351690"/>
            <a:ext cx="6094428" cy="430887"/>
          </a:xfrm>
          <a:prstGeom prst="rect">
            <a:avLst/>
          </a:prstGeom>
          <a:noFill/>
        </p:spPr>
        <p:txBody>
          <a:bodyPr wrap="square">
            <a:spAutoFit/>
          </a:bodyPr>
          <a:lstStyle/>
          <a:p>
            <a:pPr algn="ctr"/>
            <a:r>
              <a:rPr lang="en-US" sz="1100" b="1" dirty="0">
                <a:latin typeface="Garamond" panose="02020404030301010803" pitchFamily="18" charset="0"/>
                <a:cs typeface="Cavolini" panose="020B0502040204020203" pitchFamily="66" charset="0"/>
              </a:rPr>
              <a:t>Sudha </a:t>
            </a:r>
            <a:r>
              <a:rPr lang="en-US" sz="1100" b="1" dirty="0" err="1">
                <a:latin typeface="Garamond" panose="02020404030301010803" pitchFamily="18" charset="0"/>
                <a:cs typeface="Cavolini" panose="020B0502040204020203" pitchFamily="66" charset="0"/>
              </a:rPr>
              <a:t>Bhagavatheeswaran</a:t>
            </a:r>
            <a:r>
              <a:rPr lang="en-US" sz="1100" b="1" dirty="0">
                <a:latin typeface="Garamond" panose="02020404030301010803" pitchFamily="18" charset="0"/>
                <a:cs typeface="Cavolini" panose="020B0502040204020203" pitchFamily="66" charset="0"/>
              </a:rPr>
              <a:t>, Department of Information Technology,</a:t>
            </a:r>
          </a:p>
          <a:p>
            <a:pPr algn="ctr"/>
            <a:r>
              <a:rPr lang="en-US" sz="1100" b="1" dirty="0">
                <a:latin typeface="Garamond" panose="02020404030301010803" pitchFamily="18" charset="0"/>
                <a:cs typeface="Cavolini" panose="020B0502040204020203" pitchFamily="66" charset="0"/>
              </a:rPr>
              <a:t>SIES College of Arts, Science &amp; Commerce (Autonomous)</a:t>
            </a:r>
          </a:p>
        </p:txBody>
      </p:sp>
    </p:spTree>
    <p:extLst>
      <p:ext uri="{BB962C8B-B14F-4D97-AF65-F5344CB8AC3E}">
        <p14:creationId xmlns:p14="http://schemas.microsoft.com/office/powerpoint/2010/main" val="58295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D76C3-2660-4726-9826-0962348E6E2E}"/>
              </a:ext>
            </a:extLst>
          </p:cNvPr>
          <p:cNvSpPr>
            <a:spLocks noGrp="1"/>
          </p:cNvSpPr>
          <p:nvPr>
            <p:ph type="title"/>
          </p:nvPr>
        </p:nvSpPr>
        <p:spPr>
          <a:xfrm>
            <a:off x="581191" y="541902"/>
            <a:ext cx="11029616" cy="551607"/>
          </a:xfrm>
        </p:spPr>
        <p:txBody>
          <a:bodyPr>
            <a:normAutofit fontScale="90000"/>
          </a:bodyPr>
          <a:lstStyle/>
          <a:p>
            <a:r>
              <a:rPr lang="en-US" dirty="0"/>
              <a:t>TRANSLATING BUSINESS RULES INTO DATA MODEL COMPONENTS</a:t>
            </a:r>
          </a:p>
        </p:txBody>
      </p:sp>
      <p:sp>
        <p:nvSpPr>
          <p:cNvPr id="3" name="Content Placeholder 2">
            <a:extLst>
              <a:ext uri="{FF2B5EF4-FFF2-40B4-BE49-F238E27FC236}">
                <a16:creationId xmlns:a16="http://schemas.microsoft.com/office/drawing/2014/main" id="{F76DC150-40A1-49F2-B4FF-995D61191D69}"/>
              </a:ext>
            </a:extLst>
          </p:cNvPr>
          <p:cNvSpPr>
            <a:spLocks noGrp="1"/>
          </p:cNvSpPr>
          <p:nvPr>
            <p:ph idx="1"/>
          </p:nvPr>
        </p:nvSpPr>
        <p:spPr>
          <a:xfrm>
            <a:off x="362909" y="1263983"/>
            <a:ext cx="11029615" cy="4146970"/>
          </a:xfrm>
        </p:spPr>
        <p:txBody>
          <a:bodyPr>
            <a:normAutofit/>
          </a:bodyPr>
          <a:lstStyle/>
          <a:p>
            <a:r>
              <a:rPr lang="en-US" dirty="0"/>
              <a:t>Business rule “a customer may generate many invoices” </a:t>
            </a:r>
          </a:p>
          <a:p>
            <a:pPr lvl="1"/>
            <a:r>
              <a:rPr lang="en-US" dirty="0"/>
              <a:t>contains two nouns (customer and invoices) and a verb (generate) that associates the nouns. </a:t>
            </a:r>
          </a:p>
          <a:p>
            <a:pPr lvl="1"/>
            <a:r>
              <a:rPr lang="en-US" dirty="0"/>
              <a:t>Customer and invoice are objects of interest for the environment and should be represented by their respective entities. There is a “generate” relationship between customer and invoice.</a:t>
            </a:r>
          </a:p>
          <a:p>
            <a:r>
              <a:rPr lang="en-US" dirty="0"/>
              <a:t>To properly identify the type of relationship, you should consider that relationships are bidirectional; that is, they go both ways. </a:t>
            </a:r>
          </a:p>
          <a:p>
            <a:r>
              <a:rPr lang="en-US" dirty="0"/>
              <a:t>For example, the business rule “a customer may generate many invoices” is complemented by the business rule “an invoice is generated by only one customer.” </a:t>
            </a:r>
          </a:p>
          <a:p>
            <a:r>
              <a:rPr lang="en-US" dirty="0"/>
              <a:t>In that case, the relationship is one-to-many (1:M). Customer is the “1” side, and invoice is the “many” side.</a:t>
            </a:r>
          </a:p>
        </p:txBody>
      </p:sp>
      <p:sp>
        <p:nvSpPr>
          <p:cNvPr id="5" name="Footer Placeholder 4">
            <a:extLst>
              <a:ext uri="{FF2B5EF4-FFF2-40B4-BE49-F238E27FC236}">
                <a16:creationId xmlns:a16="http://schemas.microsoft.com/office/drawing/2014/main" id="{6B097004-8282-4F9C-9BA7-447C943644CD}"/>
              </a:ext>
            </a:extLst>
          </p:cNvPr>
          <p:cNvSpPr txBox="1">
            <a:spLocks/>
          </p:cNvSpPr>
          <p:nvPr/>
        </p:nvSpPr>
        <p:spPr>
          <a:xfrm>
            <a:off x="20422" y="87744"/>
            <a:ext cx="12171578" cy="235502"/>
          </a:xfrm>
          <a:prstGeom prst="rect">
            <a:avLst/>
          </a:prstGeom>
          <a:solidFill>
            <a:schemeClr val="accent1">
              <a:lumMod val="40000"/>
              <a:lumOff val="60000"/>
            </a:schemeClr>
          </a:solidFill>
        </p:spPr>
        <p:txBody>
          <a:bodyPr vert="horz" lIns="91440" tIns="45720" rIns="91440" bIns="45720" rtlCol="0" anchor="ctr"/>
          <a:lstStyle>
            <a:defPPr>
              <a:defRPr lang="en-US"/>
            </a:defPPr>
            <a:lvl1pPr marL="0" algn="l" defTabSz="457200" rtl="0" eaLnBrk="1" latinLnBrk="0" hangingPunct="1">
              <a:defRPr sz="1200" kern="1200" baseline="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b="1" dirty="0">
                <a:solidFill>
                  <a:schemeClr val="tx1"/>
                </a:solidFill>
                <a:latin typeface="Garamond" panose="02020404030301010803" pitchFamily="18" charset="0"/>
                <a:cs typeface="Cavolini" panose="020B0502040204020203" pitchFamily="66" charset="0"/>
              </a:rPr>
              <a:t>DATA MODELS</a:t>
            </a:r>
          </a:p>
        </p:txBody>
      </p:sp>
      <p:sp>
        <p:nvSpPr>
          <p:cNvPr id="7" name="TextBox 6">
            <a:extLst>
              <a:ext uri="{FF2B5EF4-FFF2-40B4-BE49-F238E27FC236}">
                <a16:creationId xmlns:a16="http://schemas.microsoft.com/office/drawing/2014/main" id="{F43137F4-6B1E-481F-A25B-CE2628378773}"/>
              </a:ext>
            </a:extLst>
          </p:cNvPr>
          <p:cNvSpPr txBox="1"/>
          <p:nvPr/>
        </p:nvSpPr>
        <p:spPr>
          <a:xfrm>
            <a:off x="6936456" y="6351690"/>
            <a:ext cx="6094428" cy="430887"/>
          </a:xfrm>
          <a:prstGeom prst="rect">
            <a:avLst/>
          </a:prstGeom>
          <a:noFill/>
        </p:spPr>
        <p:txBody>
          <a:bodyPr wrap="square">
            <a:spAutoFit/>
          </a:bodyPr>
          <a:lstStyle/>
          <a:p>
            <a:pPr algn="ctr"/>
            <a:r>
              <a:rPr lang="en-US" sz="1100" b="1" dirty="0">
                <a:latin typeface="Garamond" panose="02020404030301010803" pitchFamily="18" charset="0"/>
                <a:cs typeface="Cavolini" panose="020B0502040204020203" pitchFamily="66" charset="0"/>
              </a:rPr>
              <a:t>Sudha </a:t>
            </a:r>
            <a:r>
              <a:rPr lang="en-US" sz="1100" b="1" dirty="0" err="1">
                <a:latin typeface="Garamond" panose="02020404030301010803" pitchFamily="18" charset="0"/>
                <a:cs typeface="Cavolini" panose="020B0502040204020203" pitchFamily="66" charset="0"/>
              </a:rPr>
              <a:t>Bhagavatheeswaran</a:t>
            </a:r>
            <a:r>
              <a:rPr lang="en-US" sz="1100" b="1" dirty="0">
                <a:latin typeface="Garamond" panose="02020404030301010803" pitchFamily="18" charset="0"/>
                <a:cs typeface="Cavolini" panose="020B0502040204020203" pitchFamily="66" charset="0"/>
              </a:rPr>
              <a:t>, Department of Information Technology,</a:t>
            </a:r>
          </a:p>
          <a:p>
            <a:pPr algn="ctr"/>
            <a:r>
              <a:rPr lang="en-US" sz="1100" b="1" dirty="0">
                <a:latin typeface="Garamond" panose="02020404030301010803" pitchFamily="18" charset="0"/>
                <a:cs typeface="Cavolini" panose="020B0502040204020203" pitchFamily="66" charset="0"/>
              </a:rPr>
              <a:t>SIES College of Arts, Science &amp; Commerce (Autonomous)</a:t>
            </a:r>
          </a:p>
        </p:txBody>
      </p:sp>
    </p:spTree>
    <p:extLst>
      <p:ext uri="{BB962C8B-B14F-4D97-AF65-F5344CB8AC3E}">
        <p14:creationId xmlns:p14="http://schemas.microsoft.com/office/powerpoint/2010/main" val="261086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videndVTI">
  <a:themeElements>
    <a:clrScheme name="AnalogousFromDarkSeedLeftStep">
      <a:dk1>
        <a:srgbClr val="000000"/>
      </a:dk1>
      <a:lt1>
        <a:srgbClr val="FFFFFF"/>
      </a:lt1>
      <a:dk2>
        <a:srgbClr val="243441"/>
      </a:dk2>
      <a:lt2>
        <a:srgbClr val="E2E8E3"/>
      </a:lt2>
      <a:accent1>
        <a:srgbClr val="E729CF"/>
      </a:accent1>
      <a:accent2>
        <a:srgbClr val="9D17D5"/>
      </a:accent2>
      <a:accent3>
        <a:srgbClr val="6A37E8"/>
      </a:accent3>
      <a:accent4>
        <a:srgbClr val="394EDB"/>
      </a:accent4>
      <a:accent5>
        <a:srgbClr val="2990E7"/>
      </a:accent5>
      <a:accent6>
        <a:srgbClr val="14B5BC"/>
      </a:accent6>
      <a:hlink>
        <a:srgbClr val="4F7BC4"/>
      </a:hlink>
      <a:folHlink>
        <a:srgbClr val="7F7F7F"/>
      </a:folHlink>
    </a:clrScheme>
    <a:fontScheme name="Dividend">
      <a:majorFont>
        <a:latin typeface="Century School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754</TotalTime>
  <Words>1888</Words>
  <Application>Microsoft Office PowerPoint</Application>
  <PresentationFormat>Widescreen</PresentationFormat>
  <Paragraphs>153</Paragraphs>
  <Slides>17</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Aparajita</vt:lpstr>
      <vt:lpstr>Calibri</vt:lpstr>
      <vt:lpstr>Century Schoolbook</vt:lpstr>
      <vt:lpstr>Franklin Gothic Book</vt:lpstr>
      <vt:lpstr>Garamond</vt:lpstr>
      <vt:lpstr>Wingdings 2</vt:lpstr>
      <vt:lpstr>DividendVTI</vt:lpstr>
      <vt:lpstr>DATA MODELS – Chapter 2</vt:lpstr>
      <vt:lpstr>Data Model</vt:lpstr>
      <vt:lpstr>Importance of Data Models</vt:lpstr>
      <vt:lpstr>DATA MODEL BASIC BUILDING BLOCKS (RACE)  </vt:lpstr>
      <vt:lpstr>RELATIONSHIPS</vt:lpstr>
      <vt:lpstr>2 Notations - ERD</vt:lpstr>
      <vt:lpstr>DATA MODEL BASIC BUILDING BLOCKS – Example (Find RACE) </vt:lpstr>
      <vt:lpstr>BUSINESS RULES</vt:lpstr>
      <vt:lpstr>TRANSLATING BUSINESS RULES INTO DATA MODEL COMPONENTS</vt:lpstr>
      <vt:lpstr>DEGREES OF DATA ABSTRACTION</vt:lpstr>
      <vt:lpstr>EXTERNAL MODEL</vt:lpstr>
      <vt:lpstr>CONCEPTUAL MODEL</vt:lpstr>
      <vt:lpstr>inTERNAL MODEL</vt:lpstr>
      <vt:lpstr>PHYSICAL MODEL</vt:lpstr>
      <vt:lpstr>DEGREES OF DATA ABSTRACTION</vt:lpstr>
      <vt:lpstr>DEGREES OF DATA ABSTRACTION</vt:lpstr>
      <vt:lpstr>CHAPTER 2 ENDS…….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MODELS – Chapter 2</dc:title>
  <dc:creator>sudhasies@gmail.com</dc:creator>
  <cp:lastModifiedBy>sudhasies@gmail.com</cp:lastModifiedBy>
  <cp:revision>28</cp:revision>
  <dcterms:created xsi:type="dcterms:W3CDTF">2020-08-13T03:30:45Z</dcterms:created>
  <dcterms:modified xsi:type="dcterms:W3CDTF">2020-08-24T03:15:20Z</dcterms:modified>
</cp:coreProperties>
</file>